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66745" autoAdjust="0"/>
  </p:normalViewPr>
  <p:slideViewPr>
    <p:cSldViewPr snapToGrid="0">
      <p:cViewPr>
        <p:scale>
          <a:sx n="50" d="100"/>
          <a:sy n="50" d="100"/>
        </p:scale>
        <p:origin x="1752" y="63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E5859-DA51-49AA-ABDF-8E34C8BD5E99}" type="datetimeFigureOut">
              <a:rPr lang="en-GB" smtClean="0"/>
              <a:t>20/02/2017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4CFF0-033F-47B5-B972-EFD9D940F16B}" type="slidenum">
              <a:rPr lang="en-GB" smtClean="0"/>
              <a:t>‹#›</a:t>
            </a:fld>
            <a:endParaRPr lang="en-GB"/>
          </a:p>
        </p:txBody>
      </p:sp>
    </p:spTree>
    <p:extLst>
      <p:ext uri="{BB962C8B-B14F-4D97-AF65-F5344CB8AC3E}">
        <p14:creationId xmlns:p14="http://schemas.microsoft.com/office/powerpoint/2010/main" val="2055868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the relative pain of having to recompile an entire engine because a game designer wants to change a constant that relates to a single unit – this is the (high</a:t>
            </a:r>
            <a:r>
              <a:rPr lang="en-GB" baseline="0" dirty="0"/>
              <a:t>ly improbable) risk we run when we start to build hard coded constants into our gameplay systems. Systems that are so tightly bound to the rest of the engine that we cannot make small changes without impacting the entire thing in some horrific way. A way to get around this is to take a data driven approach, where these sorts of values are loaded in from external files at run time – so designers can make changes and in the worst case, restart the engine – in the best case, the engine picks up the change to the data file and reloads it immediately (how viable this is depends somewhat on the nature of the data being changed).</a:t>
            </a:r>
          </a:p>
          <a:p>
            <a:endParaRPr lang="en-GB" baseline="0" dirty="0"/>
          </a:p>
          <a:p>
            <a:r>
              <a:rPr lang="en-GB" baseline="0" dirty="0"/>
              <a:t>In a perfect world, game engines are written so that programmers do not have to get involved with any aspect of the design process – they can just get on with fixing bugs (which would not exist in our perfect world) and implementing new features, rather than having to sit down with designers, artists or audio people to make changes or tweaks to specific elements of the engine. </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2</a:t>
            </a:fld>
            <a:endParaRPr lang="en-GB"/>
          </a:p>
        </p:txBody>
      </p:sp>
    </p:spTree>
    <p:extLst>
      <p:ext uri="{BB962C8B-B14F-4D97-AF65-F5344CB8AC3E}">
        <p14:creationId xmlns:p14="http://schemas.microsoft.com/office/powerpoint/2010/main" val="147544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Flow control is pretty</a:t>
            </a:r>
            <a:r>
              <a:rPr lang="en-GB" baseline="0" dirty="0"/>
              <a:t> much as you would expect:</a:t>
            </a:r>
          </a:p>
          <a:p>
            <a:endParaRPr lang="en-GB" baseline="0" dirty="0"/>
          </a:p>
          <a:p>
            <a:r>
              <a:rPr lang="en-GB" dirty="0"/>
              <a:t>Notice that we don’t use brackets anywhere – the</a:t>
            </a:r>
            <a:r>
              <a:rPr lang="en-GB" baseline="0" dirty="0"/>
              <a:t> “then” and “do” keywords are matched to “end” keywords to indicate which code belongs to the various control statements</a:t>
            </a:r>
          </a:p>
          <a:p>
            <a:endParaRPr lang="en-GB" baseline="0" dirty="0"/>
          </a:p>
          <a:p>
            <a:r>
              <a:rPr lang="en-GB" baseline="0" dirty="0"/>
              <a:t>This final one is a fancy for loop that is particularly useful for iterating through the members of a table, the “</a:t>
            </a:r>
            <a:r>
              <a:rPr lang="en-GB" baseline="0" dirty="0" err="1"/>
              <a:t>ipairs</a:t>
            </a:r>
            <a:r>
              <a:rPr lang="en-GB" baseline="0" dirty="0"/>
              <a:t>” function is a built in </a:t>
            </a:r>
            <a:r>
              <a:rPr lang="en-GB" baseline="0" dirty="0" err="1"/>
              <a:t>lua</a:t>
            </a:r>
            <a:r>
              <a:rPr lang="en-GB" baseline="0" dirty="0"/>
              <a:t> function that returns the next index / value pair until the end of the table – note that this only works for the array side of the table, to access the hash part, you need to use the “pairs” function instead, which goes through all the keys and values (including those on the array side)</a:t>
            </a:r>
          </a:p>
        </p:txBody>
      </p:sp>
      <p:sp>
        <p:nvSpPr>
          <p:cNvPr id="4" name="Slide Number Placeholder 3"/>
          <p:cNvSpPr>
            <a:spLocks noGrp="1"/>
          </p:cNvSpPr>
          <p:nvPr>
            <p:ph type="sldNum" sz="quarter" idx="10"/>
          </p:nvPr>
        </p:nvSpPr>
        <p:spPr/>
        <p:txBody>
          <a:bodyPr/>
          <a:lstStyle/>
          <a:p>
            <a:fld id="{7174CFF0-033F-47B5-B972-EFD9D940F16B}" type="slidenum">
              <a:rPr lang="en-GB" smtClean="0"/>
              <a:t>11</a:t>
            </a:fld>
            <a:endParaRPr lang="en-GB"/>
          </a:p>
        </p:txBody>
      </p:sp>
    </p:spTree>
    <p:extLst>
      <p:ext uri="{BB962C8B-B14F-4D97-AF65-F5344CB8AC3E}">
        <p14:creationId xmlns:p14="http://schemas.microsoft.com/office/powerpoint/2010/main" val="3523655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operators in </a:t>
            </a:r>
            <a:r>
              <a:rPr lang="en-GB" dirty="0" err="1"/>
              <a:t>lua</a:t>
            </a:r>
            <a:r>
              <a:rPr lang="en-GB" dirty="0"/>
              <a:t> are fairly</a:t>
            </a:r>
            <a:r>
              <a:rPr lang="en-GB" baseline="0" dirty="0"/>
              <a:t> standard, we have all the normal operators you would expect (addition, subtraction, division, multiplication, modulus. It also gives us access to exponentiation, which is not part of C\C++.</a:t>
            </a:r>
          </a:p>
          <a:p>
            <a:endParaRPr lang="en-GB" baseline="0" dirty="0"/>
          </a:p>
          <a:p>
            <a:r>
              <a:rPr lang="en-GB" baseline="0" dirty="0" err="1"/>
              <a:t>Lua</a:t>
            </a:r>
            <a:r>
              <a:rPr lang="en-GB" baseline="0" dirty="0"/>
              <a:t> does not support increment or decrement (++ and --), nor does it support the combo operators (+=, *= </a:t>
            </a:r>
            <a:r>
              <a:rPr lang="en-GB" baseline="0" dirty="0" err="1"/>
              <a:t>etc</a:t>
            </a:r>
            <a:r>
              <a:rPr lang="en-GB" baseline="0" dirty="0"/>
              <a:t>)</a:t>
            </a:r>
          </a:p>
          <a:p>
            <a:endParaRPr lang="en-GB" baseline="0" dirty="0"/>
          </a:p>
          <a:p>
            <a:r>
              <a:rPr lang="en-GB" baseline="0" dirty="0"/>
              <a:t>It’s relational or comparison operators are all similar expect for inequality</a:t>
            </a:r>
          </a:p>
          <a:p>
            <a:endParaRPr lang="en-GB" baseline="0" dirty="0"/>
          </a:p>
          <a:p>
            <a:r>
              <a:rPr lang="en-GB" baseline="0" dirty="0"/>
              <a:t>The final tweak is the string concatenation operator, which, rather than being a + symbol is two full stops:</a:t>
            </a:r>
          </a:p>
          <a:p>
            <a:endParaRPr lang="en-GB" baseline="0" dirty="0"/>
          </a:p>
          <a:p>
            <a:r>
              <a:rPr lang="en-GB" baseline="0" dirty="0"/>
              <a:t>At which point I’ll let you do further reading and research into the language – like how it handles classes and other object-oriented bits and pieces.</a:t>
            </a:r>
          </a:p>
        </p:txBody>
      </p:sp>
      <p:sp>
        <p:nvSpPr>
          <p:cNvPr id="4" name="Slide Number Placeholder 3"/>
          <p:cNvSpPr>
            <a:spLocks noGrp="1"/>
          </p:cNvSpPr>
          <p:nvPr>
            <p:ph type="sldNum" sz="quarter" idx="10"/>
          </p:nvPr>
        </p:nvSpPr>
        <p:spPr/>
        <p:txBody>
          <a:bodyPr/>
          <a:lstStyle/>
          <a:p>
            <a:fld id="{7174CFF0-033F-47B5-B972-EFD9D940F16B}" type="slidenum">
              <a:rPr lang="en-GB" smtClean="0"/>
              <a:t>12</a:t>
            </a:fld>
            <a:endParaRPr lang="en-GB"/>
          </a:p>
        </p:txBody>
      </p:sp>
    </p:spTree>
    <p:extLst>
      <p:ext uri="{BB962C8B-B14F-4D97-AF65-F5344CB8AC3E}">
        <p14:creationId xmlns:p14="http://schemas.microsoft.com/office/powerpoint/2010/main" val="131317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Actually integrating</a:t>
            </a:r>
            <a:r>
              <a:rPr lang="en-GB" baseline="0" dirty="0"/>
              <a:t> </a:t>
            </a:r>
            <a:r>
              <a:rPr lang="en-GB" baseline="0" dirty="0" err="1"/>
              <a:t>lua</a:t>
            </a:r>
            <a:r>
              <a:rPr lang="en-GB" baseline="0" dirty="0"/>
              <a:t> into our project is fairly straight forward – there are a number of libraries available that make it easier by providing a wealth of helper functions and doing some of the hard work for us; the two most popular are </a:t>
            </a:r>
            <a:r>
              <a:rPr lang="en-GB" baseline="0" dirty="0" err="1"/>
              <a:t>luabind</a:t>
            </a:r>
            <a:r>
              <a:rPr lang="en-GB" baseline="0" dirty="0"/>
              <a:t> and </a:t>
            </a:r>
            <a:r>
              <a:rPr lang="en-GB" baseline="0" dirty="0" err="1"/>
              <a:t>luaplus</a:t>
            </a:r>
            <a:r>
              <a:rPr lang="en-GB" baseline="0" dirty="0"/>
              <a:t>, but I’ll leave it up to you to take a look at either of them and see if they are right for your project, we’ll being go with the “basic” approach here.</a:t>
            </a:r>
          </a:p>
          <a:p>
            <a:endParaRPr lang="en-GB" baseline="0" dirty="0"/>
          </a:p>
          <a:p>
            <a:r>
              <a:rPr lang="en-GB" baseline="0" dirty="0"/>
              <a:t>First things first, download </a:t>
            </a:r>
            <a:r>
              <a:rPr lang="en-GB" baseline="0" dirty="0" err="1"/>
              <a:t>lua</a:t>
            </a:r>
            <a:r>
              <a:rPr lang="en-GB" baseline="0" dirty="0"/>
              <a:t> (lots of tutorials and guides are aimed at 5.1, which is fine, but 5.2 made some breaking-</a:t>
            </a:r>
            <a:r>
              <a:rPr lang="en-GB" baseline="0" dirty="0" err="1"/>
              <a:t>ish</a:t>
            </a:r>
            <a:r>
              <a:rPr lang="en-GB" baseline="0" dirty="0"/>
              <a:t> changes, so just be aware of which version you get for yourself). We then need to add the </a:t>
            </a:r>
            <a:r>
              <a:rPr lang="en-GB" baseline="0" dirty="0" err="1"/>
              <a:t>lua</a:t>
            </a:r>
            <a:r>
              <a:rPr lang="en-GB" baseline="0" dirty="0"/>
              <a:t> source folder as an additional include folder in visual studio. There are a few ways of using </a:t>
            </a:r>
            <a:r>
              <a:rPr lang="en-GB" baseline="0" dirty="0" err="1"/>
              <a:t>lua</a:t>
            </a:r>
            <a:r>
              <a:rPr lang="en-GB" baseline="0" dirty="0"/>
              <a:t> in our project from this point, we could build a lib or a </a:t>
            </a:r>
            <a:r>
              <a:rPr lang="en-GB" baseline="0" dirty="0" err="1"/>
              <a:t>dll</a:t>
            </a:r>
            <a:r>
              <a:rPr lang="en-GB" baseline="0" dirty="0"/>
              <a:t>, but the most straightforward way is just to add all of the </a:t>
            </a:r>
            <a:r>
              <a:rPr lang="en-GB" baseline="0" dirty="0" err="1"/>
              <a:t>lua</a:t>
            </a:r>
            <a:r>
              <a:rPr lang="en-GB" baseline="0" dirty="0"/>
              <a:t> .c files to our project (well, all of them except for </a:t>
            </a:r>
            <a:r>
              <a:rPr lang="en-GB" baseline="0" dirty="0" err="1"/>
              <a:t>lua.c</a:t>
            </a:r>
            <a:r>
              <a:rPr lang="en-GB" baseline="0" dirty="0"/>
              <a:t> and </a:t>
            </a:r>
            <a:r>
              <a:rPr lang="en-GB" baseline="0" dirty="0" err="1"/>
              <a:t>luac.c</a:t>
            </a:r>
            <a:r>
              <a:rPr lang="en-GB" baseline="0" dirty="0"/>
              <a:t>) – I recommend that you do something sensible like add them all to a separate </a:t>
            </a:r>
            <a:r>
              <a:rPr lang="en-GB" baseline="0" dirty="0" err="1"/>
              <a:t>lua</a:t>
            </a:r>
            <a:r>
              <a:rPr lang="en-GB" baseline="0" dirty="0"/>
              <a:t> filter in your project.</a:t>
            </a:r>
          </a:p>
          <a:p>
            <a:endParaRPr lang="en-GB" baseline="0" dirty="0"/>
          </a:p>
          <a:p>
            <a:r>
              <a:rPr lang="en-GB" baseline="0" dirty="0"/>
              <a:t>Add an include for lua.hpp to a </a:t>
            </a:r>
            <a:r>
              <a:rPr lang="en-GB" baseline="0" dirty="0" err="1"/>
              <a:t>cpp</a:t>
            </a:r>
            <a:r>
              <a:rPr lang="en-GB" baseline="0" dirty="0"/>
              <a:t> file and build, assuming you’ve not missed a step, it should build cleanly and you’re ready to work with </a:t>
            </a:r>
            <a:r>
              <a:rPr lang="en-GB" baseline="0" dirty="0" err="1"/>
              <a:t>lua</a:t>
            </a:r>
            <a:r>
              <a:rPr lang="en-GB" baseline="0" dirty="0"/>
              <a:t>.</a:t>
            </a:r>
          </a:p>
        </p:txBody>
      </p:sp>
      <p:sp>
        <p:nvSpPr>
          <p:cNvPr id="4" name="Slide Number Placeholder 3"/>
          <p:cNvSpPr>
            <a:spLocks noGrp="1"/>
          </p:cNvSpPr>
          <p:nvPr>
            <p:ph type="sldNum" sz="quarter" idx="10"/>
          </p:nvPr>
        </p:nvSpPr>
        <p:spPr/>
        <p:txBody>
          <a:bodyPr/>
          <a:lstStyle/>
          <a:p>
            <a:fld id="{7174CFF0-033F-47B5-B972-EFD9D940F16B}" type="slidenum">
              <a:rPr lang="en-GB" smtClean="0"/>
              <a:t>13</a:t>
            </a:fld>
            <a:endParaRPr lang="en-GB"/>
          </a:p>
        </p:txBody>
      </p:sp>
    </p:spTree>
    <p:extLst>
      <p:ext uri="{BB962C8B-B14F-4D97-AF65-F5344CB8AC3E}">
        <p14:creationId xmlns:p14="http://schemas.microsoft.com/office/powerpoint/2010/main" val="2833139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not going to go through how to load an external </a:t>
            </a:r>
            <a:r>
              <a:rPr lang="en-GB" dirty="0" err="1"/>
              <a:t>lua</a:t>
            </a:r>
            <a:r>
              <a:rPr lang="en-GB" dirty="0"/>
              <a:t> file</a:t>
            </a:r>
            <a:r>
              <a:rPr lang="en-GB" baseline="0" dirty="0"/>
              <a:t> here, you should be dangerous enough with C++ to be able to figure that out by now (they’re just text files after all (also, there is a </a:t>
            </a:r>
            <a:r>
              <a:rPr lang="en-GB" baseline="0" dirty="0" err="1"/>
              <a:t>lua_loadfile</a:t>
            </a:r>
            <a:r>
              <a:rPr lang="en-GB" baseline="0" dirty="0"/>
              <a:t> function provided in the API). So we’ll shortcut that and just build our </a:t>
            </a:r>
            <a:r>
              <a:rPr lang="en-GB" baseline="0" dirty="0" err="1"/>
              <a:t>lua</a:t>
            </a:r>
            <a:r>
              <a:rPr lang="en-GB" baseline="0" dirty="0"/>
              <a:t> scripts straight into a string. All this does is assign a variable and then return a check that asks if that value is greater than 7 or not (hint, it is.)</a:t>
            </a:r>
          </a:p>
          <a:p>
            <a:endParaRPr lang="en-GB" baseline="0" dirty="0"/>
          </a:p>
          <a:p>
            <a:r>
              <a:rPr lang="en-GB" baseline="0" dirty="0"/>
              <a:t>To actually do anything with this, we need to initialize </a:t>
            </a:r>
            <a:r>
              <a:rPr lang="en-GB" baseline="0" dirty="0" err="1"/>
              <a:t>Lua</a:t>
            </a:r>
            <a:r>
              <a:rPr lang="en-GB" baseline="0" dirty="0"/>
              <a:t>, which we do by instantiating a </a:t>
            </a:r>
            <a:r>
              <a:rPr lang="en-GB" baseline="0" dirty="0" err="1"/>
              <a:t>lua_State</a:t>
            </a:r>
            <a:r>
              <a:rPr lang="en-GB" baseline="0" dirty="0"/>
              <a:t> object – think of the </a:t>
            </a:r>
            <a:r>
              <a:rPr lang="en-GB" baseline="0" dirty="0" err="1"/>
              <a:t>lua</a:t>
            </a:r>
            <a:r>
              <a:rPr lang="en-GB" baseline="0" dirty="0"/>
              <a:t> state as a little virtual machine that interprets any </a:t>
            </a:r>
            <a:r>
              <a:rPr lang="en-GB" baseline="0" dirty="0" err="1"/>
              <a:t>lua</a:t>
            </a:r>
            <a:r>
              <a:rPr lang="en-GB" baseline="0" dirty="0"/>
              <a:t> script we feed to it into something the </a:t>
            </a:r>
            <a:r>
              <a:rPr lang="en-GB" baseline="0" dirty="0" err="1"/>
              <a:t>cpu</a:t>
            </a:r>
            <a:r>
              <a:rPr lang="en-GB" baseline="0" dirty="0"/>
              <a:t> can execute. With a state initialized, we want to load our script into it, which we can do with the </a:t>
            </a:r>
            <a:r>
              <a:rPr lang="en-GB" baseline="0" dirty="0" err="1"/>
              <a:t>luaL_loadString</a:t>
            </a:r>
            <a:r>
              <a:rPr lang="en-GB" baseline="0" dirty="0"/>
              <a:t> function, the function returns a status code, which we can use to check for any issues.</a:t>
            </a:r>
          </a:p>
        </p:txBody>
      </p:sp>
      <p:sp>
        <p:nvSpPr>
          <p:cNvPr id="4" name="Slide Number Placeholder 3"/>
          <p:cNvSpPr>
            <a:spLocks noGrp="1"/>
          </p:cNvSpPr>
          <p:nvPr>
            <p:ph type="sldNum" sz="quarter" idx="10"/>
          </p:nvPr>
        </p:nvSpPr>
        <p:spPr/>
        <p:txBody>
          <a:bodyPr/>
          <a:lstStyle/>
          <a:p>
            <a:fld id="{7174CFF0-033F-47B5-B972-EFD9D940F16B}" type="slidenum">
              <a:rPr lang="en-GB" smtClean="0"/>
              <a:t>14</a:t>
            </a:fld>
            <a:endParaRPr lang="en-GB"/>
          </a:p>
        </p:txBody>
      </p:sp>
    </p:spTree>
    <p:extLst>
      <p:ext uri="{BB962C8B-B14F-4D97-AF65-F5344CB8AC3E}">
        <p14:creationId xmlns:p14="http://schemas.microsoft.com/office/powerpoint/2010/main" val="1391951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a:t>
            </a:r>
            <a:r>
              <a:rPr lang="en-GB" baseline="0" dirty="0"/>
              <a:t> the </a:t>
            </a:r>
            <a:r>
              <a:rPr lang="en-GB" baseline="0" dirty="0" err="1"/>
              <a:t>lua</a:t>
            </a:r>
            <a:r>
              <a:rPr lang="en-GB" baseline="0" dirty="0"/>
              <a:t> script loaded successfully, we want to be able to actually call it from our C++ code, which we do with </a:t>
            </a:r>
            <a:r>
              <a:rPr lang="en-GB" baseline="0" dirty="0" err="1"/>
              <a:t>lua_pcall</a:t>
            </a:r>
            <a:r>
              <a:rPr lang="en-GB" baseline="0" dirty="0"/>
              <a:t>. We pass in the </a:t>
            </a:r>
            <a:r>
              <a:rPr lang="en-GB" baseline="0" dirty="0" err="1"/>
              <a:t>lua</a:t>
            </a:r>
            <a:r>
              <a:rPr lang="en-GB" baseline="0" dirty="0"/>
              <a:t> state, the number of arguments that should be passed to the function and the number of expected results to be returned, the third argument is the index of a message handler for any runtime errors – using 0 here tells </a:t>
            </a:r>
            <a:r>
              <a:rPr lang="en-GB" baseline="0" dirty="0" err="1"/>
              <a:t>lua</a:t>
            </a:r>
            <a:r>
              <a:rPr lang="en-GB" baseline="0" dirty="0"/>
              <a:t> that we are not using a message handler and it will just return the original error object. When we invoke our </a:t>
            </a:r>
            <a:r>
              <a:rPr lang="en-GB" baseline="0" dirty="0" err="1"/>
              <a:t>lua</a:t>
            </a:r>
            <a:r>
              <a:rPr lang="en-GB" baseline="0" dirty="0"/>
              <a:t> script like this, it pushes any return values onto the stack (everything in </a:t>
            </a:r>
            <a:r>
              <a:rPr lang="en-GB" baseline="0" dirty="0" err="1"/>
              <a:t>lua</a:t>
            </a:r>
            <a:r>
              <a:rPr lang="en-GB" baseline="0" dirty="0"/>
              <a:t> is handled via a stack), to retrieve that result, we use </a:t>
            </a:r>
            <a:r>
              <a:rPr lang="en-GB" baseline="0" dirty="0" err="1"/>
              <a:t>lua_toboolean</a:t>
            </a:r>
            <a:r>
              <a:rPr lang="en-GB" baseline="0" dirty="0"/>
              <a:t> (note that, </a:t>
            </a:r>
            <a:r>
              <a:rPr lang="en-GB" baseline="0" dirty="0" err="1"/>
              <a:t>toboolean</a:t>
            </a:r>
            <a:r>
              <a:rPr lang="en-GB" baseline="0" dirty="0"/>
              <a:t> actually returns an int, but that’s fine, as 0 is false and 1 (or more) is true).</a:t>
            </a:r>
          </a:p>
          <a:p>
            <a:endParaRPr lang="en-GB" baseline="0" dirty="0"/>
          </a:p>
          <a:p>
            <a:r>
              <a:rPr lang="en-GB" baseline="0" dirty="0"/>
              <a:t>The final thing to do is shutdown the </a:t>
            </a:r>
            <a:r>
              <a:rPr lang="en-GB" baseline="0" dirty="0" err="1"/>
              <a:t>lua</a:t>
            </a:r>
            <a:r>
              <a:rPr lang="en-GB" baseline="0" dirty="0"/>
              <a:t> state with </a:t>
            </a:r>
            <a:r>
              <a:rPr lang="en-GB" baseline="0" dirty="0" err="1"/>
              <a:t>lua_close</a:t>
            </a:r>
            <a:r>
              <a:rPr lang="en-GB" baseline="0" dirty="0"/>
              <a:t>, easy.</a:t>
            </a:r>
          </a:p>
          <a:p>
            <a:endParaRPr lang="en-GB" baseline="0" dirty="0"/>
          </a:p>
          <a:p>
            <a:r>
              <a:rPr lang="en-GB" baseline="0" dirty="0"/>
              <a:t>If you put all this together and run it with some outputs about the value of ret, you will see it returns as 1 (or true).</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7174CFF0-033F-47B5-B972-EFD9D940F16B}" type="slidenum">
              <a:rPr lang="en-GB" smtClean="0"/>
              <a:t>15</a:t>
            </a:fld>
            <a:endParaRPr lang="en-GB"/>
          </a:p>
        </p:txBody>
      </p:sp>
    </p:spTree>
    <p:extLst>
      <p:ext uri="{BB962C8B-B14F-4D97-AF65-F5344CB8AC3E}">
        <p14:creationId xmlns:p14="http://schemas.microsoft.com/office/powerpoint/2010/main" val="163009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now we can run arbitrary </a:t>
            </a:r>
            <a:r>
              <a:rPr lang="en-GB" baseline="0" dirty="0" err="1"/>
              <a:t>lua</a:t>
            </a:r>
            <a:r>
              <a:rPr lang="en-GB" baseline="0" dirty="0"/>
              <a:t> script – but we want to be able to leverage the power of the C++ backend for systems that need the performance, so it would be great if we could call C++ functions from within our </a:t>
            </a:r>
            <a:r>
              <a:rPr lang="en-GB" baseline="0" dirty="0" err="1"/>
              <a:t>lua</a:t>
            </a:r>
            <a:r>
              <a:rPr lang="en-GB" baseline="0" dirty="0"/>
              <a:t> scripts. Thankfully, that’s fairly straightforward too. </a:t>
            </a:r>
            <a:r>
              <a:rPr lang="en-GB" dirty="0"/>
              <a:t>We’ll modify our existing bit of script so it calls a</a:t>
            </a:r>
            <a:r>
              <a:rPr lang="en-GB" baseline="0" dirty="0"/>
              <a:t> C++ function that checks a made up “lock pick skill level”, first things first, we need to update our </a:t>
            </a:r>
            <a:r>
              <a:rPr lang="en-GB" baseline="0" dirty="0" err="1"/>
              <a:t>lua</a:t>
            </a:r>
            <a:r>
              <a:rPr lang="en-GB" baseline="0" dirty="0"/>
              <a:t> script. We then need to write our C++ function:</a:t>
            </a:r>
          </a:p>
          <a:p>
            <a:endParaRPr lang="en-GB" baseline="0" dirty="0"/>
          </a:p>
          <a:p>
            <a:r>
              <a:rPr lang="en-GB" baseline="0" dirty="0"/>
              <a:t>We’re using </a:t>
            </a:r>
            <a:r>
              <a:rPr lang="en-GB" baseline="0" dirty="0" err="1"/>
              <a:t>lua_pushinteger</a:t>
            </a:r>
            <a:r>
              <a:rPr lang="en-GB" baseline="0" dirty="0"/>
              <a:t> to push the value of 6 onto the </a:t>
            </a:r>
            <a:r>
              <a:rPr lang="en-GB" baseline="0" dirty="0" err="1"/>
              <a:t>lua</a:t>
            </a:r>
            <a:r>
              <a:rPr lang="en-GB" baseline="0" dirty="0"/>
              <a:t> stack, which in turn gets assigned to x in our </a:t>
            </a:r>
            <a:r>
              <a:rPr lang="en-GB" baseline="0" dirty="0" err="1"/>
              <a:t>lua</a:t>
            </a:r>
            <a:r>
              <a:rPr lang="en-GB" baseline="0" dirty="0"/>
              <a:t> script.</a:t>
            </a:r>
          </a:p>
          <a:p>
            <a:endParaRPr lang="en-GB" baseline="0" dirty="0"/>
          </a:p>
          <a:p>
            <a:r>
              <a:rPr lang="en-GB" baseline="0" dirty="0"/>
              <a:t>And then we want to register our C++ function with </a:t>
            </a:r>
            <a:r>
              <a:rPr lang="en-GB" baseline="0" dirty="0" err="1"/>
              <a:t>lua</a:t>
            </a:r>
            <a:r>
              <a:rPr lang="en-GB" baseline="0" dirty="0"/>
              <a:t>, so it knows that a call to </a:t>
            </a:r>
            <a:r>
              <a:rPr lang="en-GB" baseline="0" dirty="0" err="1"/>
              <a:t>GetLockpickLevel</a:t>
            </a:r>
            <a:r>
              <a:rPr lang="en-GB" baseline="0" dirty="0"/>
              <a:t>() should be passed through to the C++ side:</a:t>
            </a:r>
          </a:p>
          <a:p>
            <a:endParaRPr lang="en-GB" baseline="0" dirty="0"/>
          </a:p>
          <a:p>
            <a:r>
              <a:rPr lang="en-GB" baseline="0" dirty="0"/>
              <a:t>Compiling and running these changes will make the script return false (6 is less than 7 after all)</a:t>
            </a:r>
          </a:p>
        </p:txBody>
      </p:sp>
      <p:sp>
        <p:nvSpPr>
          <p:cNvPr id="4" name="Slide Number Placeholder 3"/>
          <p:cNvSpPr>
            <a:spLocks noGrp="1"/>
          </p:cNvSpPr>
          <p:nvPr>
            <p:ph type="sldNum" sz="quarter" idx="10"/>
          </p:nvPr>
        </p:nvSpPr>
        <p:spPr/>
        <p:txBody>
          <a:bodyPr/>
          <a:lstStyle/>
          <a:p>
            <a:fld id="{7174CFF0-033F-47B5-B972-EFD9D940F16B}" type="slidenum">
              <a:rPr lang="en-GB" smtClean="0"/>
              <a:t>16</a:t>
            </a:fld>
            <a:endParaRPr lang="en-GB"/>
          </a:p>
        </p:txBody>
      </p:sp>
    </p:spTree>
    <p:extLst>
      <p:ext uri="{BB962C8B-B14F-4D97-AF65-F5344CB8AC3E}">
        <p14:creationId xmlns:p14="http://schemas.microsoft.com/office/powerpoint/2010/main" val="2270002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Being</a:t>
            </a:r>
            <a:r>
              <a:rPr lang="en-GB" baseline="0" dirty="0"/>
              <a:t> able to call C++ functions is great, but we probably also want to ensure that we can access C++ objects in our </a:t>
            </a:r>
            <a:r>
              <a:rPr lang="en-GB" baseline="0" dirty="0" err="1"/>
              <a:t>lua</a:t>
            </a:r>
            <a:r>
              <a:rPr lang="en-GB" baseline="0" dirty="0"/>
              <a:t> scripts. We’ll start by defining a class that can contain some useful data:</a:t>
            </a:r>
          </a:p>
          <a:p>
            <a:endParaRPr lang="en-GB" baseline="0" dirty="0"/>
          </a:p>
          <a:p>
            <a:r>
              <a:rPr lang="en-GB" baseline="0" dirty="0"/>
              <a:t>We’re going to use something called light </a:t>
            </a:r>
            <a:r>
              <a:rPr lang="en-GB" baseline="0" dirty="0" err="1"/>
              <a:t>userdata</a:t>
            </a:r>
            <a:r>
              <a:rPr lang="en-GB" baseline="0" dirty="0"/>
              <a:t> to associate a pointer to our Skills class with the </a:t>
            </a:r>
            <a:r>
              <a:rPr lang="en-GB" baseline="0" dirty="0" err="1"/>
              <a:t>lua</a:t>
            </a:r>
            <a:r>
              <a:rPr lang="en-GB" baseline="0" dirty="0"/>
              <a:t> state object, there are a couple of ways of doing this, we’ll focus on the context approach. Which means we’ll pass a context object pointer to the </a:t>
            </a:r>
            <a:r>
              <a:rPr lang="en-GB" baseline="0" dirty="0" err="1"/>
              <a:t>lua</a:t>
            </a:r>
            <a:r>
              <a:rPr lang="en-GB" baseline="0" dirty="0"/>
              <a:t> script on the stack, when the </a:t>
            </a:r>
            <a:r>
              <a:rPr lang="en-GB" baseline="0" dirty="0" err="1"/>
              <a:t>lua</a:t>
            </a:r>
            <a:r>
              <a:rPr lang="en-GB" baseline="0" dirty="0"/>
              <a:t> script calls a C++ function, it passes the context back to us unchanged – we can then grab any data or pointers to data that the C++ function will need.</a:t>
            </a:r>
          </a:p>
          <a:p>
            <a:endParaRPr lang="en-GB" baseline="0" dirty="0"/>
          </a:p>
          <a:p>
            <a:r>
              <a:rPr lang="en-GB" baseline="0" dirty="0"/>
              <a:t>This approach requires us to re-work our </a:t>
            </a:r>
            <a:r>
              <a:rPr lang="en-GB" baseline="0" dirty="0" err="1"/>
              <a:t>lua</a:t>
            </a:r>
            <a:r>
              <a:rPr lang="en-GB" baseline="0" dirty="0"/>
              <a:t> script a little bit: notice that we’re passing around a context object now. While our </a:t>
            </a:r>
            <a:r>
              <a:rPr lang="en-GB" baseline="0" dirty="0" err="1"/>
              <a:t>GetLockpickLevel</a:t>
            </a:r>
            <a:r>
              <a:rPr lang="en-GB" baseline="0" dirty="0"/>
              <a:t> now looks like this: (note, there is a simpler implementation, but doing some basic error checking is a pretty sensible approach to any of this)</a:t>
            </a:r>
          </a:p>
          <a:p>
            <a:endParaRPr lang="en-GB" baseline="0" dirty="0"/>
          </a:p>
          <a:p>
            <a:r>
              <a:rPr lang="en-GB" baseline="0" dirty="0"/>
              <a:t>To go through this, we start by asking for the index of the top element of the stack, which actually gives us the number of elements on the stack (0 means an empty stack)</a:t>
            </a:r>
          </a:p>
          <a:p>
            <a:endParaRPr lang="en-GB" baseline="0" dirty="0"/>
          </a:p>
          <a:p>
            <a:r>
              <a:rPr lang="en-GB" baseline="0" dirty="0"/>
              <a:t>We then request the light </a:t>
            </a:r>
            <a:r>
              <a:rPr lang="en-GB" baseline="0" dirty="0" err="1"/>
              <a:t>userdata</a:t>
            </a:r>
            <a:r>
              <a:rPr lang="en-GB" baseline="0" dirty="0"/>
              <a:t> from the stack and store it in the pointer to a skills object, using that, we can push the suitable numeric value back onto the </a:t>
            </a:r>
            <a:r>
              <a:rPr lang="en-GB" baseline="0" dirty="0" err="1"/>
              <a:t>lua</a:t>
            </a:r>
            <a:r>
              <a:rPr lang="en-GB" baseline="0" dirty="0"/>
              <a:t> stack.</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17</a:t>
            </a:fld>
            <a:endParaRPr lang="en-GB"/>
          </a:p>
        </p:txBody>
      </p:sp>
    </p:spTree>
    <p:extLst>
      <p:ext uri="{BB962C8B-B14F-4D97-AF65-F5344CB8AC3E}">
        <p14:creationId xmlns:p14="http://schemas.microsoft.com/office/powerpoint/2010/main" val="356135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have</a:t>
            </a:r>
            <a:r>
              <a:rPr lang="en-GB" baseline="0" dirty="0"/>
              <a:t> noticed that we added a function to the </a:t>
            </a:r>
            <a:r>
              <a:rPr lang="en-GB" baseline="0" dirty="0" err="1"/>
              <a:t>lua</a:t>
            </a:r>
            <a:r>
              <a:rPr lang="en-GB" baseline="0" dirty="0"/>
              <a:t> script – that’s so we can setup our context data, but it makes our C++ a bit more complicated as we need to run the script to create the function and then, as a separate stage, call the function. </a:t>
            </a:r>
          </a:p>
          <a:p>
            <a:endParaRPr lang="en-GB" baseline="0" dirty="0"/>
          </a:p>
          <a:p>
            <a:r>
              <a:rPr lang="en-GB" baseline="0" dirty="0"/>
              <a:t>What this means is that once we load the script into the </a:t>
            </a:r>
            <a:r>
              <a:rPr lang="en-GB" baseline="0" dirty="0" err="1"/>
              <a:t>lua</a:t>
            </a:r>
            <a:r>
              <a:rPr lang="en-GB" baseline="0" dirty="0"/>
              <a:t> state (</a:t>
            </a:r>
            <a:r>
              <a:rPr lang="en-GB" baseline="0" dirty="0" err="1"/>
              <a:t>lua_loadstring</a:t>
            </a:r>
            <a:r>
              <a:rPr lang="en-GB" baseline="0" dirty="0"/>
              <a:t>), we want to go ahead and call it with </a:t>
            </a:r>
            <a:r>
              <a:rPr lang="en-GB" baseline="0" dirty="0" err="1"/>
              <a:t>lua_pcall</a:t>
            </a:r>
            <a:r>
              <a:rPr lang="en-GB" baseline="0" dirty="0"/>
              <a:t> – that sets up our </a:t>
            </a:r>
            <a:r>
              <a:rPr lang="en-GB" baseline="0" dirty="0" err="1"/>
              <a:t>lua</a:t>
            </a:r>
            <a:r>
              <a:rPr lang="en-GB" baseline="0" dirty="0"/>
              <a:t> function in the state, so we can now retrieve that function using </a:t>
            </a:r>
            <a:r>
              <a:rPr lang="en-GB" baseline="0" dirty="0" err="1"/>
              <a:t>lua_getglobal</a:t>
            </a:r>
            <a:r>
              <a:rPr lang="en-GB" baseline="0" dirty="0"/>
              <a:t>. Once we’ve got that as the current function on the stack, we can instantiate a skills class object and push that object to </a:t>
            </a:r>
            <a:r>
              <a:rPr lang="en-GB" baseline="0" dirty="0" err="1"/>
              <a:t>lua</a:t>
            </a:r>
            <a:r>
              <a:rPr lang="en-GB" baseline="0" dirty="0"/>
              <a:t> as light </a:t>
            </a:r>
            <a:r>
              <a:rPr lang="en-GB" baseline="0" dirty="0" err="1"/>
              <a:t>userdata</a:t>
            </a:r>
            <a:r>
              <a:rPr lang="en-GB" baseline="0" dirty="0"/>
              <a:t>:</a:t>
            </a:r>
          </a:p>
          <a:p>
            <a:endParaRPr lang="en-GB" baseline="0" dirty="0"/>
          </a:p>
          <a:p>
            <a:r>
              <a:rPr lang="en-GB" baseline="0" dirty="0"/>
              <a:t>Our next call to </a:t>
            </a:r>
            <a:r>
              <a:rPr lang="en-GB" baseline="0" dirty="0" err="1"/>
              <a:t>lua_pcall</a:t>
            </a:r>
            <a:r>
              <a:rPr lang="en-GB" baseline="0" dirty="0"/>
              <a:t> specifies that it accepts 1 argument and returns 1 value (so our “context” object and the result of the </a:t>
            </a:r>
            <a:r>
              <a:rPr lang="en-GB" baseline="0" dirty="0" err="1"/>
              <a:t>lua</a:t>
            </a:r>
            <a:r>
              <a:rPr lang="en-GB" baseline="0" dirty="0"/>
              <a:t> script check).</a:t>
            </a:r>
          </a:p>
          <a:p>
            <a:endParaRPr lang="en-GB" baseline="0" dirty="0"/>
          </a:p>
          <a:p>
            <a:r>
              <a:rPr lang="en-GB" baseline="0" dirty="0"/>
              <a:t>And that’s lot your – this is a lot to take in, so I heartily recommend that you work through these slides in your own time, read the </a:t>
            </a:r>
            <a:r>
              <a:rPr lang="en-GB" baseline="0" dirty="0" err="1"/>
              <a:t>lua</a:t>
            </a:r>
            <a:r>
              <a:rPr lang="en-GB" baseline="0" dirty="0"/>
              <a:t> documentation and take a look at the libraries I’ve mentioned.</a:t>
            </a:r>
          </a:p>
        </p:txBody>
      </p:sp>
      <p:sp>
        <p:nvSpPr>
          <p:cNvPr id="4" name="Slide Number Placeholder 3"/>
          <p:cNvSpPr>
            <a:spLocks noGrp="1"/>
          </p:cNvSpPr>
          <p:nvPr>
            <p:ph type="sldNum" sz="quarter" idx="10"/>
          </p:nvPr>
        </p:nvSpPr>
        <p:spPr/>
        <p:txBody>
          <a:bodyPr/>
          <a:lstStyle/>
          <a:p>
            <a:fld id="{7174CFF0-033F-47B5-B972-EFD9D940F16B}" type="slidenum">
              <a:rPr lang="en-GB" smtClean="0"/>
              <a:t>18</a:t>
            </a:fld>
            <a:endParaRPr lang="en-GB"/>
          </a:p>
        </p:txBody>
      </p:sp>
    </p:spTree>
    <p:extLst>
      <p:ext uri="{BB962C8B-B14F-4D97-AF65-F5344CB8AC3E}">
        <p14:creationId xmlns:p14="http://schemas.microsoft.com/office/powerpoint/2010/main" val="170890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Scripting</a:t>
            </a:r>
            <a:r>
              <a:rPr lang="en-GB" baseline="0" dirty="0"/>
              <a:t> languages are (usually), high level languages – we want them to make life as fast and as streamlined as possible, so building one out of assembly language does little to make that achievable. With that in mind, when we say “scripting language”, we’re meaning something akin to </a:t>
            </a:r>
            <a:r>
              <a:rPr lang="en-GB" baseline="0" dirty="0" err="1"/>
              <a:t>Lua</a:t>
            </a:r>
            <a:r>
              <a:rPr lang="en-GB" baseline="0" dirty="0"/>
              <a:t>, Python or </a:t>
            </a:r>
            <a:r>
              <a:rPr lang="en-GB" baseline="0" dirty="0" err="1"/>
              <a:t>Javascript</a:t>
            </a:r>
            <a:r>
              <a:rPr lang="en-GB" baseline="0" dirty="0"/>
              <a:t> (technically, we could even consider C# to be a scripting language, but let’s not get too crazy). The thing that makes those three languages particularly suited to being used for scripting is that they are interpreted – so rather than compile them into an executable, we can read a script file in and run it through a processor that is built into our game engine which converts the scripting language into something the CPU understands in, effectively, real time.</a:t>
            </a:r>
          </a:p>
          <a:p>
            <a:endParaRPr lang="en-GB" baseline="0" dirty="0"/>
          </a:p>
          <a:p>
            <a:r>
              <a:rPr lang="en-GB" dirty="0"/>
              <a:t>One</a:t>
            </a:r>
            <a:r>
              <a:rPr lang="en-GB" baseline="0" dirty="0"/>
              <a:t> of (maybe the very) first scripting languages was used the SCUMM engine, developed by </a:t>
            </a:r>
            <a:r>
              <a:rPr lang="en-GB" baseline="0" dirty="0" err="1"/>
              <a:t>LucasArts</a:t>
            </a:r>
            <a:r>
              <a:rPr lang="en-GB" baseline="0" dirty="0"/>
              <a:t> (SCUMM stands for Script Creation Utility for Maniac Mansion) – the core game engine was written in 6502 assembly, so the use of a scripting language reduced puzzle development time down to minutes rather than hours.</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3</a:t>
            </a:fld>
            <a:endParaRPr lang="en-GB"/>
          </a:p>
        </p:txBody>
      </p:sp>
    </p:spTree>
    <p:extLst>
      <p:ext uri="{BB962C8B-B14F-4D97-AF65-F5344CB8AC3E}">
        <p14:creationId xmlns:p14="http://schemas.microsoft.com/office/powerpoint/2010/main" val="181790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while scripting languages are great, there</a:t>
            </a:r>
            <a:r>
              <a:rPr lang="en-GB" baseline="0" dirty="0"/>
              <a:t> are some cons that go alongside the benefits; let’s think about some use cases for scripting languages:</a:t>
            </a:r>
          </a:p>
          <a:p>
            <a:endParaRPr lang="en-GB" baseline="0" dirty="0"/>
          </a:p>
          <a:p>
            <a:r>
              <a:rPr lang="en-GB" baseline="0" dirty="0"/>
              <a:t>Rapid prototyping: Because scripting languages are high level, they’re typically really quick to work in – so prototyping entire systems is achievable without writing any C++ code at all, something like an event management system might take a day or two to produce in C\C++, but the equivalent in Python or </a:t>
            </a:r>
            <a:r>
              <a:rPr lang="en-GB" baseline="0" dirty="0" err="1"/>
              <a:t>Lua</a:t>
            </a:r>
            <a:r>
              <a:rPr lang="en-GB" baseline="0" dirty="0"/>
              <a:t> may be just a few hours of work (of course, this depends on how well you know each language…) One of the things that makes this so quick is that we can dynamically reload the script – so we make a change while the engine is still running and a console command or key combo later and the scripts are reloaded with the new changes visible and ready to test. One thing to keep in mind is that scripting languages are never going to be as performant as compiled C++, so you may want to go back in and move some (or all) of the functionality for a system into C++ once you are happy with how the prototype functions.</a:t>
            </a:r>
          </a:p>
        </p:txBody>
      </p:sp>
      <p:sp>
        <p:nvSpPr>
          <p:cNvPr id="4" name="Slide Number Placeholder 3"/>
          <p:cNvSpPr>
            <a:spLocks noGrp="1"/>
          </p:cNvSpPr>
          <p:nvPr>
            <p:ph type="sldNum" sz="quarter" idx="10"/>
          </p:nvPr>
        </p:nvSpPr>
        <p:spPr/>
        <p:txBody>
          <a:bodyPr/>
          <a:lstStyle/>
          <a:p>
            <a:fld id="{7174CFF0-033F-47B5-B972-EFD9D940F16B}" type="slidenum">
              <a:rPr lang="en-GB" smtClean="0"/>
              <a:t>4</a:t>
            </a:fld>
            <a:endParaRPr lang="en-GB"/>
          </a:p>
        </p:txBody>
      </p:sp>
    </p:spTree>
    <p:extLst>
      <p:ext uri="{BB962C8B-B14F-4D97-AF65-F5344CB8AC3E}">
        <p14:creationId xmlns:p14="http://schemas.microsoft.com/office/powerpoint/2010/main" val="2643830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Design Focused: Scripting systems allow you to open up gameplay code to the designers, doing so allows them to prototype things in the game without directly involving the engineering team (</a:t>
            </a:r>
            <a:r>
              <a:rPr lang="en-GB" baseline="0" dirty="0" err="1"/>
              <a:t>ie</a:t>
            </a:r>
            <a:r>
              <a:rPr lang="en-GB" baseline="0" dirty="0"/>
              <a:t>, you). In another twist, this exposes the structure of your game to the end user, so they can mod it themselves – World of Warcraft allows full customisation of the in-game UI through </a:t>
            </a:r>
            <a:r>
              <a:rPr lang="en-GB" baseline="0" dirty="0" err="1"/>
              <a:t>Lua</a:t>
            </a:r>
            <a:r>
              <a:rPr lang="en-GB" baseline="0" dirty="0"/>
              <a:t> and XML, other games expose a lot more and </a:t>
            </a:r>
            <a:r>
              <a:rPr lang="en-GB" baseline="0" dirty="0" err="1"/>
              <a:t>modders</a:t>
            </a:r>
            <a:r>
              <a:rPr lang="en-GB" baseline="0" dirty="0"/>
              <a:t> can alter your creation beyond your wildest expectations without getting anywhere near the engine code.</a:t>
            </a:r>
            <a:endParaRPr lang="en-GB" dirty="0"/>
          </a:p>
          <a:p>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5</a:t>
            </a:fld>
            <a:endParaRPr lang="en-GB"/>
          </a:p>
        </p:txBody>
      </p:sp>
    </p:spTree>
    <p:extLst>
      <p:ext uri="{BB962C8B-B14F-4D97-AF65-F5344CB8AC3E}">
        <p14:creationId xmlns:p14="http://schemas.microsoft.com/office/powerpoint/2010/main" val="1108782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Speed and Memory Costs:</a:t>
            </a:r>
            <a:r>
              <a:rPr lang="en-GB" baseline="0" dirty="0"/>
              <a:t> All of the flexibility offered up through a scripting language comes with a cost – scripts are nearly always horrifically slow in comparison to C++, they also take up a lot more memory. When you load a script, the interpreter typically kicks straight into action, parsing the file and executing the instructions there and then. Some languages offer up ways of speeding up this process by pre-compiling the language into some binary form, but it will generally still be slower than pure C++. Sending data between the C++ side and the scripting language side also requires extra resources and time – because of this, you would never want to produce anything that needs to be high performance (such as rendering or physics) in a scripting language, save those elements for the C++ implementation.</a:t>
            </a:r>
          </a:p>
          <a:p>
            <a:endParaRPr lang="en-GB" baseline="0" dirty="0"/>
          </a:p>
          <a:p>
            <a:r>
              <a:rPr lang="en-GB" dirty="0"/>
              <a:t>So how</a:t>
            </a:r>
            <a:r>
              <a:rPr lang="en-GB" baseline="0" dirty="0"/>
              <a:t> do you decide when and how to implement something in a scripting language vs C++? Due to how fast it is to implement features with a scripting language, it’s can be tempting to start using it everywhere, but you have to stop and consider if it’s going to be performant enough and if you need the iteration speed offered up by the scripting language, most core systems are those that you’ll write once and rarely return to once they are functional. So, as I said earlier, a physics system it not a sensible choice, but something like a quest system? Pretty much ideal, you’ll be constantly iterating it throughout development, but it’s not a high performance element, so we don’t need to worry about it running as fast as possible. </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6</a:t>
            </a:fld>
            <a:endParaRPr lang="en-GB"/>
          </a:p>
        </p:txBody>
      </p:sp>
    </p:spTree>
    <p:extLst>
      <p:ext uri="{BB962C8B-B14F-4D97-AF65-F5344CB8AC3E}">
        <p14:creationId xmlns:p14="http://schemas.microsoft.com/office/powerpoint/2010/main" val="2534160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plenty of approaches to scripting languages, you could write your own, but that way madness lies – it’ll take you years of development time to get something that is just about half as functional as a pre-existing language that you could have integrated into your engine in a day or so. In other words, don’t do it…</a:t>
            </a:r>
          </a:p>
          <a:p>
            <a:endParaRPr lang="en-GB" baseline="0" dirty="0"/>
          </a:p>
          <a:p>
            <a:r>
              <a:rPr lang="en-GB" dirty="0"/>
              <a:t>We’ll quickly</a:t>
            </a:r>
            <a:r>
              <a:rPr lang="en-GB" baseline="0" dirty="0"/>
              <a:t> talk about a few of the options before focussing down on just one – though it’s an example, not gospel, so go without whatever language you feel like. So, the most common scripting languages for games are </a:t>
            </a:r>
            <a:r>
              <a:rPr lang="en-GB" baseline="0" dirty="0" err="1"/>
              <a:t>Lua</a:t>
            </a:r>
            <a:r>
              <a:rPr lang="en-GB" baseline="0" dirty="0"/>
              <a:t> and Python, with </a:t>
            </a:r>
            <a:r>
              <a:rPr lang="en-GB" baseline="0" dirty="0" err="1"/>
              <a:t>Javascript</a:t>
            </a:r>
            <a:r>
              <a:rPr lang="en-GB" baseline="0" dirty="0"/>
              <a:t> coming into the field relatively recently, the development of Mono has also seen C# get some use, though that’s still fairly limited.</a:t>
            </a:r>
          </a:p>
          <a:p>
            <a:endParaRPr lang="en-GB" baseline="0" dirty="0"/>
          </a:p>
          <a:p>
            <a:r>
              <a:rPr lang="en-GB" baseline="0" dirty="0"/>
              <a:t>Python is fully object oriented and has a load of tools and support, just pick a version (2.7 or 3+) and go for it.</a:t>
            </a:r>
          </a:p>
          <a:p>
            <a:endParaRPr lang="en-GB" baseline="0" dirty="0"/>
          </a:p>
          <a:p>
            <a:r>
              <a:rPr lang="en-GB" baseline="0" dirty="0" err="1"/>
              <a:t>Lua</a:t>
            </a:r>
            <a:r>
              <a:rPr lang="en-GB" baseline="0" dirty="0"/>
              <a:t> was designed from the ground up to be an embedded language for use in native applications, it’s a bit more verbose than Python which could be a negative, I guess?</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7</a:t>
            </a:fld>
            <a:endParaRPr lang="en-GB"/>
          </a:p>
        </p:txBody>
      </p:sp>
    </p:spTree>
    <p:extLst>
      <p:ext uri="{BB962C8B-B14F-4D97-AF65-F5344CB8AC3E}">
        <p14:creationId xmlns:p14="http://schemas.microsoft.com/office/powerpoint/2010/main" val="2202359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focus on </a:t>
            </a:r>
            <a:r>
              <a:rPr lang="en-GB" dirty="0" err="1"/>
              <a:t>Lua</a:t>
            </a:r>
            <a:r>
              <a:rPr lang="en-GB" dirty="0"/>
              <a:t> for the rest of this session, but do your own research – look into the pros</a:t>
            </a:r>
            <a:r>
              <a:rPr lang="en-GB" baseline="0" dirty="0"/>
              <a:t> and cons of all 4 languages I just mentioned and make your own mind up!</a:t>
            </a:r>
          </a:p>
          <a:p>
            <a:endParaRPr lang="en-GB" baseline="0" dirty="0"/>
          </a:p>
          <a:p>
            <a:r>
              <a:rPr lang="en-GB" baseline="0" dirty="0"/>
              <a:t>Crash course in </a:t>
            </a:r>
            <a:r>
              <a:rPr lang="en-GB" baseline="0" dirty="0" err="1"/>
              <a:t>Lua</a:t>
            </a:r>
            <a:r>
              <a:rPr lang="en-GB" baseline="0" dirty="0"/>
              <a:t>:</a:t>
            </a:r>
          </a:p>
          <a:p>
            <a:endParaRPr lang="en-GB" baseline="0" dirty="0"/>
          </a:p>
          <a:p>
            <a:r>
              <a:rPr lang="en-GB" baseline="0" dirty="0"/>
              <a:t>Comments are double dashes -- or double dashes and square brackets</a:t>
            </a:r>
          </a:p>
          <a:p>
            <a:endParaRPr lang="en-GB" baseline="0" dirty="0"/>
          </a:p>
          <a:p>
            <a:r>
              <a:rPr lang="en-GB" baseline="0" dirty="0"/>
              <a:t>Variables in </a:t>
            </a:r>
            <a:r>
              <a:rPr lang="en-GB" baseline="0" dirty="0" err="1"/>
              <a:t>lua</a:t>
            </a:r>
            <a:r>
              <a:rPr lang="en-GB" baseline="0" dirty="0"/>
              <a:t> are dynamically typed, so we can change the type of a variable just by assigning something new to it. Variables are only declared when they are used and there are 8 basic types that </a:t>
            </a:r>
            <a:r>
              <a:rPr lang="en-GB" baseline="0" dirty="0" err="1"/>
              <a:t>Lua</a:t>
            </a:r>
            <a:r>
              <a:rPr lang="en-GB" baseline="0" dirty="0"/>
              <a:t> recognises: number, string, Boolean, table, function, nil, </a:t>
            </a:r>
            <a:r>
              <a:rPr lang="en-GB" baseline="0" dirty="0" err="1"/>
              <a:t>userdata</a:t>
            </a:r>
            <a:r>
              <a:rPr lang="en-GB" baseline="0" dirty="0"/>
              <a:t> and thread. Nil is a bit special, it’s sort of equivalent to NULL but it behaves a bit differently, variables that have never been used are assigned as nil and if we assign nil to a variable, we’re flagging it for deletion.</a:t>
            </a:r>
          </a:p>
          <a:p>
            <a:endParaRPr lang="en-GB" baseline="0" dirty="0"/>
          </a:p>
          <a:p>
            <a:r>
              <a:rPr lang="en-GB" baseline="0" dirty="0"/>
              <a:t>The default scope for variables in </a:t>
            </a:r>
            <a:r>
              <a:rPr lang="en-GB" baseline="0" dirty="0" err="1"/>
              <a:t>lua</a:t>
            </a:r>
            <a:r>
              <a:rPr lang="en-GB" baseline="0" dirty="0"/>
              <a:t> is global, unless you specify otherwise with the local keyword, invariably, you should make all your variables local unless you have a good reason not to!</a:t>
            </a:r>
          </a:p>
        </p:txBody>
      </p:sp>
      <p:sp>
        <p:nvSpPr>
          <p:cNvPr id="4" name="Slide Number Placeholder 3"/>
          <p:cNvSpPr>
            <a:spLocks noGrp="1"/>
          </p:cNvSpPr>
          <p:nvPr>
            <p:ph type="sldNum" sz="quarter" idx="10"/>
          </p:nvPr>
        </p:nvSpPr>
        <p:spPr/>
        <p:txBody>
          <a:bodyPr/>
          <a:lstStyle/>
          <a:p>
            <a:fld id="{7174CFF0-033F-47B5-B972-EFD9D940F16B}" type="slidenum">
              <a:rPr lang="en-GB" smtClean="0"/>
              <a:t>8</a:t>
            </a:fld>
            <a:endParaRPr lang="en-GB"/>
          </a:p>
        </p:txBody>
      </p:sp>
    </p:spTree>
    <p:extLst>
      <p:ext uri="{BB962C8B-B14F-4D97-AF65-F5344CB8AC3E}">
        <p14:creationId xmlns:p14="http://schemas.microsoft.com/office/powerpoint/2010/main" val="361151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Functions in </a:t>
            </a:r>
            <a:r>
              <a:rPr lang="en-GB" dirty="0" err="1"/>
              <a:t>lua</a:t>
            </a:r>
            <a:r>
              <a:rPr lang="en-GB" dirty="0"/>
              <a:t> are self-contained</a:t>
            </a:r>
            <a:r>
              <a:rPr lang="en-GB" baseline="0" dirty="0"/>
              <a:t> chunks of execution, just like C or C++, what’s sort of strange about them is that functions are also first-class objects, which means they are treated just like any other variable, we can pass them to other functions, assign them to other variables and so on.</a:t>
            </a:r>
          </a:p>
          <a:p>
            <a:endParaRPr lang="en-GB" baseline="0" dirty="0"/>
          </a:p>
          <a:p>
            <a:r>
              <a:rPr lang="en-GB" baseline="0" dirty="0"/>
              <a:t>We declare them using the function keyword, followed by the function name. We wrap any parameters in brackets and we don’t need to specify a return type – which itself is handy as functions can return multiple values. If we don’t specify an explicit return value, functions will return nil by default – parameters that are missed off the function call will be passed in as nil.</a:t>
            </a:r>
          </a:p>
          <a:p>
            <a:endParaRPr lang="en-GB" baseline="0" dirty="0"/>
          </a:p>
          <a:p>
            <a:r>
              <a:rPr lang="en-GB" baseline="0" dirty="0"/>
              <a:t>The function declaration we just used is just a bit of syntactic sugar to make it more readable, the explicit approach looks like this – as far as the </a:t>
            </a:r>
            <a:r>
              <a:rPr lang="en-GB" baseline="0" dirty="0" err="1"/>
              <a:t>lua</a:t>
            </a:r>
            <a:r>
              <a:rPr lang="en-GB" baseline="0" dirty="0"/>
              <a:t> interpreter is concerned, the two approaches are identical! (note that this function is returning 2 values)</a:t>
            </a:r>
          </a:p>
          <a:p>
            <a:endParaRPr lang="en-GB" baseline="0" dirty="0"/>
          </a:p>
          <a:p>
            <a:r>
              <a:rPr lang="en-GB" baseline="0" dirty="0"/>
              <a:t>Because functions are variable types, you can override any existing function (including anything provided by the </a:t>
            </a:r>
            <a:r>
              <a:rPr lang="en-GB" baseline="0" dirty="0" err="1"/>
              <a:t>Lua</a:t>
            </a:r>
            <a:r>
              <a:rPr lang="en-GB" baseline="0" dirty="0"/>
              <a:t> system) by just assigning your new version to the old versions name, if you do this, it’s good practice to keep a copy of the old function around with a suitable variable name.</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9</a:t>
            </a:fld>
            <a:endParaRPr lang="en-GB"/>
          </a:p>
        </p:txBody>
      </p:sp>
    </p:spTree>
    <p:extLst>
      <p:ext uri="{BB962C8B-B14F-4D97-AF65-F5344CB8AC3E}">
        <p14:creationId xmlns:p14="http://schemas.microsoft.com/office/powerpoint/2010/main" val="4106234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only data structure supported</a:t>
            </a:r>
            <a:r>
              <a:rPr lang="en-GB" baseline="0" dirty="0"/>
              <a:t> by </a:t>
            </a:r>
            <a:r>
              <a:rPr lang="en-GB" baseline="0" dirty="0" err="1"/>
              <a:t>Lua</a:t>
            </a:r>
            <a:r>
              <a:rPr lang="en-GB" baseline="0" dirty="0"/>
              <a:t> is the “Table”, which are arrays and dictionaries in one lump (almost literally, under the hood, a table is split into two parts, an array and a dictionary), we can create a table just by feeding a variable with a sequence of values. Notice that the print command is weird, </a:t>
            </a:r>
            <a:r>
              <a:rPr lang="en-GB" baseline="0" dirty="0" err="1"/>
              <a:t>lua</a:t>
            </a:r>
            <a:r>
              <a:rPr lang="en-GB" baseline="0" dirty="0"/>
              <a:t> is 1 indexed, not 0 indexed – so the first entry in an array is at 1, not 0.) We don’t have to just use a number as an index, we can actually use nearly anything at all:</a:t>
            </a:r>
          </a:p>
          <a:p>
            <a:endParaRPr lang="en-GB" baseline="0" dirty="0"/>
          </a:p>
          <a:p>
            <a:r>
              <a:rPr lang="en-GB" baseline="0" dirty="0"/>
              <a:t>In practice,  you probably would not end up with a table that’s put together in quite such a messy way – there will probably (and hopefully) be some consistency between the types used as indices and data. There are quite a few ways we can initialize and assign values to a table:</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10</a:t>
            </a:fld>
            <a:endParaRPr lang="en-GB"/>
          </a:p>
        </p:txBody>
      </p:sp>
    </p:spTree>
    <p:extLst>
      <p:ext uri="{BB962C8B-B14F-4D97-AF65-F5344CB8AC3E}">
        <p14:creationId xmlns:p14="http://schemas.microsoft.com/office/powerpoint/2010/main" val="3065917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2/20/2017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2/20/2017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2/20/2017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2/20/2017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Scripting Languages</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694027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0" y="648235"/>
            <a:ext cx="6096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GB" dirty="0">
                <a:latin typeface=""/>
              </a:rPr>
              <a:t>values </a:t>
            </a:r>
            <a:r>
              <a:rPr lang="en-GB" dirty="0">
                <a:solidFill>
                  <a:srgbClr val="666666"/>
                </a:solidFill>
                <a:latin typeface=""/>
              </a:rPr>
              <a:t>= {2, 3, 5, 7, 11}</a:t>
            </a:r>
          </a:p>
          <a:p>
            <a:endParaRPr lang="en-GB" dirty="0">
              <a:latin typeface=""/>
            </a:endParaRPr>
          </a:p>
          <a:p>
            <a:r>
              <a:rPr lang="en-GB" dirty="0">
                <a:solidFill>
                  <a:srgbClr val="008000"/>
                </a:solidFill>
                <a:latin typeface=""/>
              </a:rPr>
              <a:t>print(</a:t>
            </a:r>
            <a:r>
              <a:rPr lang="en-GB" dirty="0">
                <a:latin typeface=""/>
              </a:rPr>
              <a:t>values[2]</a:t>
            </a:r>
            <a:r>
              <a:rPr lang="en-GB" dirty="0">
                <a:solidFill>
                  <a:srgbClr val="666666"/>
                </a:solidFill>
                <a:latin typeface=""/>
              </a:rPr>
              <a:t>) </a:t>
            </a:r>
            <a:r>
              <a:rPr lang="en-GB" i="1" dirty="0">
                <a:solidFill>
                  <a:srgbClr val="408080"/>
                </a:solidFill>
                <a:latin typeface=""/>
              </a:rPr>
              <a:t>-- prints '3'</a:t>
            </a:r>
          </a:p>
        </p:txBody>
      </p:sp>
      <p:sp>
        <p:nvSpPr>
          <p:cNvPr id="4" name="Rectangle 3"/>
          <p:cNvSpPr/>
          <p:nvPr/>
        </p:nvSpPr>
        <p:spPr>
          <a:xfrm>
            <a:off x="3048000" y="2084864"/>
            <a:ext cx="6096000" cy="313932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GB" dirty="0" err="1">
                <a:latin typeface=""/>
              </a:rPr>
              <a:t>crazyTable</a:t>
            </a:r>
            <a:r>
              <a:rPr lang="en-GB" dirty="0">
                <a:latin typeface=""/>
              </a:rPr>
              <a:t> </a:t>
            </a:r>
            <a:r>
              <a:rPr lang="en-GB" dirty="0">
                <a:solidFill>
                  <a:srgbClr val="666666"/>
                </a:solidFill>
                <a:latin typeface=""/>
              </a:rPr>
              <a:t>= {} </a:t>
            </a:r>
            <a:r>
              <a:rPr lang="en-GB" i="1" dirty="0">
                <a:solidFill>
                  <a:srgbClr val="408080"/>
                </a:solidFill>
                <a:latin typeface=""/>
              </a:rPr>
              <a:t>-- empty table</a:t>
            </a:r>
          </a:p>
          <a:p>
            <a:endParaRPr lang="en-GB" dirty="0">
              <a:latin typeface=""/>
            </a:endParaRPr>
          </a:p>
          <a:p>
            <a:r>
              <a:rPr lang="en-GB" dirty="0" err="1">
                <a:latin typeface=""/>
              </a:rPr>
              <a:t>crazyTable</a:t>
            </a:r>
            <a:r>
              <a:rPr lang="en-GB" dirty="0">
                <a:latin typeface=""/>
              </a:rPr>
              <a:t>[</a:t>
            </a:r>
            <a:r>
              <a:rPr lang="en-GB" dirty="0">
                <a:solidFill>
                  <a:srgbClr val="BA2121"/>
                </a:solidFill>
                <a:latin typeface=""/>
              </a:rPr>
              <a:t>"string"</a:t>
            </a:r>
            <a:r>
              <a:rPr lang="en-GB" dirty="0">
                <a:latin typeface=""/>
              </a:rPr>
              <a:t>]</a:t>
            </a:r>
            <a:r>
              <a:rPr lang="en-GB" dirty="0">
                <a:solidFill>
                  <a:srgbClr val="BA2121"/>
                </a:solidFill>
                <a:latin typeface=""/>
              </a:rPr>
              <a:t> </a:t>
            </a:r>
            <a:r>
              <a:rPr lang="en-GB" dirty="0">
                <a:solidFill>
                  <a:srgbClr val="666666"/>
                </a:solidFill>
                <a:latin typeface=""/>
              </a:rPr>
              <a:t>= 20 </a:t>
            </a:r>
            <a:r>
              <a:rPr lang="en-GB" i="1" dirty="0">
                <a:solidFill>
                  <a:srgbClr val="408080"/>
                </a:solidFill>
                <a:latin typeface=""/>
              </a:rPr>
              <a:t>-- string index</a:t>
            </a:r>
          </a:p>
          <a:p>
            <a:r>
              <a:rPr lang="en-US" dirty="0" err="1">
                <a:latin typeface=""/>
              </a:rPr>
              <a:t>crazyTable</a:t>
            </a:r>
            <a:r>
              <a:rPr lang="en-US" dirty="0">
                <a:latin typeface=""/>
              </a:rPr>
              <a:t>[</a:t>
            </a:r>
            <a:r>
              <a:rPr lang="en-US" dirty="0">
                <a:solidFill>
                  <a:srgbClr val="BA2121"/>
                </a:solidFill>
                <a:latin typeface=""/>
              </a:rPr>
              <a:t>"something"</a:t>
            </a:r>
            <a:r>
              <a:rPr lang="en-US" dirty="0">
                <a:latin typeface=""/>
              </a:rPr>
              <a:t>]</a:t>
            </a:r>
            <a:r>
              <a:rPr lang="en-US" dirty="0">
                <a:solidFill>
                  <a:srgbClr val="BA2121"/>
                </a:solidFill>
                <a:latin typeface=""/>
              </a:rPr>
              <a:t> </a:t>
            </a:r>
            <a:r>
              <a:rPr lang="en-US" dirty="0">
                <a:solidFill>
                  <a:srgbClr val="666666"/>
                </a:solidFill>
                <a:latin typeface=""/>
              </a:rPr>
              <a:t>= </a:t>
            </a:r>
            <a:r>
              <a:rPr lang="en-US" dirty="0">
                <a:solidFill>
                  <a:srgbClr val="BA2121"/>
                </a:solidFill>
                <a:latin typeface=""/>
              </a:rPr>
              <a:t>"other string" </a:t>
            </a:r>
            <a:r>
              <a:rPr lang="en-US" i="1" dirty="0">
                <a:solidFill>
                  <a:srgbClr val="408080"/>
                </a:solidFill>
                <a:latin typeface=""/>
              </a:rPr>
              <a:t>-- with any sorts of data stored</a:t>
            </a:r>
          </a:p>
          <a:p>
            <a:endParaRPr lang="en-GB" dirty="0">
              <a:latin typeface=""/>
            </a:endParaRPr>
          </a:p>
          <a:p>
            <a:r>
              <a:rPr lang="en-GB" dirty="0" err="1">
                <a:latin typeface=""/>
              </a:rPr>
              <a:t>diffTable</a:t>
            </a:r>
            <a:r>
              <a:rPr lang="en-GB" dirty="0">
                <a:latin typeface=""/>
              </a:rPr>
              <a:t> </a:t>
            </a:r>
            <a:r>
              <a:rPr lang="en-GB" dirty="0">
                <a:solidFill>
                  <a:srgbClr val="666666"/>
                </a:solidFill>
                <a:latin typeface=""/>
              </a:rPr>
              <a:t>= {}</a:t>
            </a:r>
          </a:p>
          <a:p>
            <a:r>
              <a:rPr lang="en-US" dirty="0" err="1">
                <a:latin typeface=""/>
              </a:rPr>
              <a:t>crazyTable</a:t>
            </a:r>
            <a:r>
              <a:rPr lang="en-US" dirty="0">
                <a:latin typeface=""/>
              </a:rPr>
              <a:t>[</a:t>
            </a:r>
            <a:r>
              <a:rPr lang="en-US" dirty="0" err="1">
                <a:latin typeface=""/>
              </a:rPr>
              <a:t>diffTable</a:t>
            </a:r>
            <a:r>
              <a:rPr lang="en-US" dirty="0">
                <a:latin typeface=""/>
              </a:rPr>
              <a:t>] </a:t>
            </a:r>
            <a:r>
              <a:rPr lang="en-US" dirty="0">
                <a:solidFill>
                  <a:srgbClr val="666666"/>
                </a:solidFill>
                <a:latin typeface=""/>
              </a:rPr>
              <a:t>= 15 </a:t>
            </a:r>
            <a:r>
              <a:rPr lang="en-US" i="1" dirty="0">
                <a:solidFill>
                  <a:srgbClr val="408080"/>
                </a:solidFill>
                <a:latin typeface=""/>
              </a:rPr>
              <a:t>-- table as an index</a:t>
            </a:r>
          </a:p>
          <a:p>
            <a:endParaRPr lang="en-GB" dirty="0">
              <a:latin typeface=""/>
            </a:endParaRPr>
          </a:p>
          <a:p>
            <a:r>
              <a:rPr lang="en-GB" dirty="0">
                <a:solidFill>
                  <a:srgbClr val="008000"/>
                </a:solidFill>
                <a:latin typeface=""/>
              </a:rPr>
              <a:t>function </a:t>
            </a:r>
            <a:r>
              <a:rPr lang="en-GB" dirty="0">
                <a:solidFill>
                  <a:srgbClr val="0000FF"/>
                </a:solidFill>
                <a:latin typeface=""/>
              </a:rPr>
              <a:t>X() </a:t>
            </a:r>
            <a:r>
              <a:rPr lang="en-GB" dirty="0">
                <a:solidFill>
                  <a:srgbClr val="008000"/>
                </a:solidFill>
                <a:latin typeface=""/>
              </a:rPr>
              <a:t>end</a:t>
            </a:r>
          </a:p>
          <a:p>
            <a:r>
              <a:rPr lang="en-US" dirty="0" err="1">
                <a:latin typeface=""/>
              </a:rPr>
              <a:t>crazyTable</a:t>
            </a:r>
            <a:r>
              <a:rPr lang="en-US" dirty="0">
                <a:latin typeface=""/>
              </a:rPr>
              <a:t>[X] </a:t>
            </a:r>
            <a:r>
              <a:rPr lang="en-US" dirty="0">
                <a:solidFill>
                  <a:srgbClr val="666666"/>
                </a:solidFill>
                <a:latin typeface=""/>
              </a:rPr>
              <a:t>= </a:t>
            </a:r>
            <a:r>
              <a:rPr lang="en-US" dirty="0" err="1">
                <a:latin typeface=""/>
              </a:rPr>
              <a:t>diffTable</a:t>
            </a:r>
            <a:r>
              <a:rPr lang="en-US" dirty="0">
                <a:solidFill>
                  <a:srgbClr val="666666"/>
                </a:solidFill>
                <a:latin typeface=""/>
              </a:rPr>
              <a:t> </a:t>
            </a:r>
            <a:r>
              <a:rPr lang="en-US" i="1" dirty="0">
                <a:solidFill>
                  <a:srgbClr val="408080"/>
                </a:solidFill>
                <a:latin typeface=""/>
              </a:rPr>
              <a:t>-- function as an index</a:t>
            </a:r>
          </a:p>
        </p:txBody>
      </p:sp>
      <p:sp>
        <p:nvSpPr>
          <p:cNvPr id="5" name="Rectangle 4"/>
          <p:cNvSpPr/>
          <p:nvPr/>
        </p:nvSpPr>
        <p:spPr>
          <a:xfrm>
            <a:off x="1346200" y="5631761"/>
            <a:ext cx="94996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err="1">
                <a:latin typeface=""/>
              </a:rPr>
              <a:t>messyTable</a:t>
            </a:r>
            <a:r>
              <a:rPr lang="en-GB" dirty="0">
                <a:latin typeface=""/>
              </a:rPr>
              <a:t> </a:t>
            </a:r>
            <a:r>
              <a:rPr lang="en-GB" dirty="0">
                <a:solidFill>
                  <a:srgbClr val="666666"/>
                </a:solidFill>
                <a:latin typeface=""/>
              </a:rPr>
              <a:t>= {[</a:t>
            </a:r>
            <a:r>
              <a:rPr lang="en-GB" dirty="0">
                <a:solidFill>
                  <a:srgbClr val="BA2121"/>
                </a:solidFill>
                <a:latin typeface=""/>
              </a:rPr>
              <a:t>"string"] </a:t>
            </a:r>
            <a:r>
              <a:rPr lang="en-GB" dirty="0">
                <a:solidFill>
                  <a:srgbClr val="666666"/>
                </a:solidFill>
                <a:latin typeface=""/>
              </a:rPr>
              <a:t>= 20, [</a:t>
            </a:r>
            <a:r>
              <a:rPr lang="en-GB" dirty="0">
                <a:solidFill>
                  <a:srgbClr val="BA2121"/>
                </a:solidFill>
                <a:latin typeface=""/>
              </a:rPr>
              <a:t>"something"] </a:t>
            </a:r>
            <a:r>
              <a:rPr lang="en-GB" dirty="0">
                <a:solidFill>
                  <a:srgbClr val="666666"/>
                </a:solidFill>
                <a:latin typeface=""/>
              </a:rPr>
              <a:t>= </a:t>
            </a:r>
            <a:r>
              <a:rPr lang="en-GB" dirty="0">
                <a:solidFill>
                  <a:srgbClr val="BA2121"/>
                </a:solidFill>
                <a:latin typeface=""/>
              </a:rPr>
              <a:t>"other string", [</a:t>
            </a:r>
            <a:r>
              <a:rPr lang="en-GB" dirty="0" err="1">
                <a:solidFill>
                  <a:srgbClr val="BA2121"/>
                </a:solidFill>
                <a:latin typeface=""/>
              </a:rPr>
              <a:t>diffTable</a:t>
            </a:r>
            <a:r>
              <a:rPr lang="en-GB" dirty="0">
                <a:solidFill>
                  <a:srgbClr val="BA2121"/>
                </a:solidFill>
                <a:latin typeface=""/>
              </a:rPr>
              <a:t>] </a:t>
            </a:r>
            <a:r>
              <a:rPr lang="en-GB" dirty="0">
                <a:solidFill>
                  <a:srgbClr val="666666"/>
                </a:solidFill>
                <a:latin typeface=""/>
              </a:rPr>
              <a:t>= 15, [X] = </a:t>
            </a:r>
            <a:r>
              <a:rPr lang="en-GB" dirty="0" err="1">
                <a:solidFill>
                  <a:srgbClr val="666666"/>
                </a:solidFill>
                <a:latin typeface=""/>
              </a:rPr>
              <a:t>diffTable</a:t>
            </a:r>
            <a:r>
              <a:rPr lang="en-GB" dirty="0">
                <a:solidFill>
                  <a:srgbClr val="666666"/>
                </a:solidFill>
                <a:latin typeface=""/>
              </a:rPr>
              <a:t>}</a:t>
            </a:r>
          </a:p>
        </p:txBody>
      </p:sp>
      <p:sp>
        <p:nvSpPr>
          <p:cNvPr id="6" name="Rectangle 5"/>
          <p:cNvSpPr/>
          <p:nvPr/>
        </p:nvSpPr>
        <p:spPr>
          <a:xfrm>
            <a:off x="3048000" y="998873"/>
            <a:ext cx="6096000" cy="20313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dirty="0">
                <a:latin typeface=""/>
              </a:rPr>
              <a:t>temp </a:t>
            </a:r>
            <a:r>
              <a:rPr lang="en-US" dirty="0">
                <a:solidFill>
                  <a:srgbClr val="666666"/>
                </a:solidFill>
                <a:latin typeface=""/>
              </a:rPr>
              <a:t>= { [</a:t>
            </a:r>
            <a:r>
              <a:rPr lang="en-US" dirty="0">
                <a:solidFill>
                  <a:srgbClr val="BA2121"/>
                </a:solidFill>
                <a:latin typeface=""/>
              </a:rPr>
              <a:t>"hat"] </a:t>
            </a:r>
            <a:r>
              <a:rPr lang="en-US" dirty="0">
                <a:solidFill>
                  <a:srgbClr val="666666"/>
                </a:solidFill>
                <a:latin typeface=""/>
              </a:rPr>
              <a:t>= </a:t>
            </a:r>
            <a:r>
              <a:rPr lang="en-US" dirty="0">
                <a:solidFill>
                  <a:srgbClr val="BA2121"/>
                </a:solidFill>
                <a:latin typeface=""/>
              </a:rPr>
              <a:t>"blue", </a:t>
            </a:r>
            <a:r>
              <a:rPr lang="en-US" dirty="0">
                <a:solidFill>
                  <a:srgbClr val="666666"/>
                </a:solidFill>
                <a:latin typeface=""/>
              </a:rPr>
              <a:t>5, </a:t>
            </a:r>
            <a:r>
              <a:rPr lang="en-US" dirty="0">
                <a:solidFill>
                  <a:srgbClr val="BA2121"/>
                </a:solidFill>
                <a:latin typeface=""/>
              </a:rPr>
              <a:t>"purple", ["ninja"] </a:t>
            </a:r>
            <a:r>
              <a:rPr lang="en-US" dirty="0">
                <a:solidFill>
                  <a:srgbClr val="666666"/>
                </a:solidFill>
                <a:latin typeface=""/>
              </a:rPr>
              <a:t>= 3}</a:t>
            </a:r>
          </a:p>
          <a:p>
            <a:endParaRPr lang="en-GB" dirty="0">
              <a:latin typeface=""/>
            </a:endParaRPr>
          </a:p>
          <a:p>
            <a:r>
              <a:rPr lang="en-GB" dirty="0">
                <a:latin typeface=""/>
              </a:rPr>
              <a:t>temp </a:t>
            </a:r>
            <a:r>
              <a:rPr lang="en-GB" dirty="0">
                <a:solidFill>
                  <a:srgbClr val="666666"/>
                </a:solidFill>
                <a:latin typeface=""/>
              </a:rPr>
              <a:t>= {}</a:t>
            </a:r>
          </a:p>
          <a:p>
            <a:r>
              <a:rPr lang="en-GB" dirty="0">
                <a:latin typeface=""/>
              </a:rPr>
              <a:t>temp[</a:t>
            </a:r>
            <a:r>
              <a:rPr lang="en-GB" dirty="0">
                <a:solidFill>
                  <a:srgbClr val="BA2121"/>
                </a:solidFill>
                <a:latin typeface=""/>
              </a:rPr>
              <a:t>"hat"] </a:t>
            </a:r>
            <a:r>
              <a:rPr lang="en-GB" dirty="0">
                <a:solidFill>
                  <a:srgbClr val="666666"/>
                </a:solidFill>
                <a:latin typeface=""/>
              </a:rPr>
              <a:t>= </a:t>
            </a:r>
            <a:r>
              <a:rPr lang="en-GB" dirty="0">
                <a:solidFill>
                  <a:srgbClr val="BA2121"/>
                </a:solidFill>
                <a:latin typeface=""/>
              </a:rPr>
              <a:t>"blue"</a:t>
            </a:r>
          </a:p>
          <a:p>
            <a:r>
              <a:rPr lang="en-GB" dirty="0">
                <a:latin typeface=""/>
              </a:rPr>
              <a:t>temp[</a:t>
            </a:r>
            <a:r>
              <a:rPr lang="en-GB" dirty="0">
                <a:solidFill>
                  <a:srgbClr val="666666"/>
                </a:solidFill>
                <a:latin typeface=""/>
              </a:rPr>
              <a:t>1] = 5</a:t>
            </a:r>
          </a:p>
          <a:p>
            <a:r>
              <a:rPr lang="en-GB" dirty="0">
                <a:latin typeface=""/>
              </a:rPr>
              <a:t>temp[</a:t>
            </a:r>
            <a:r>
              <a:rPr lang="en-GB" dirty="0">
                <a:solidFill>
                  <a:srgbClr val="666666"/>
                </a:solidFill>
                <a:latin typeface=""/>
              </a:rPr>
              <a:t>2] = </a:t>
            </a:r>
            <a:r>
              <a:rPr lang="en-GB" dirty="0">
                <a:solidFill>
                  <a:srgbClr val="BA2121"/>
                </a:solidFill>
                <a:latin typeface=""/>
              </a:rPr>
              <a:t>"purple"</a:t>
            </a:r>
          </a:p>
          <a:p>
            <a:r>
              <a:rPr lang="en-GB" dirty="0">
                <a:latin typeface=""/>
              </a:rPr>
              <a:t>temp[</a:t>
            </a:r>
            <a:r>
              <a:rPr lang="en-GB" dirty="0">
                <a:solidFill>
                  <a:srgbClr val="BA2121"/>
                </a:solidFill>
                <a:latin typeface=""/>
              </a:rPr>
              <a:t>"ninja"] </a:t>
            </a:r>
            <a:r>
              <a:rPr lang="en-GB" dirty="0">
                <a:solidFill>
                  <a:srgbClr val="666666"/>
                </a:solidFill>
                <a:latin typeface=""/>
              </a:rPr>
              <a:t>= 3</a:t>
            </a:r>
          </a:p>
        </p:txBody>
      </p:sp>
      <p:sp>
        <p:nvSpPr>
          <p:cNvPr id="7" name="Rectangle 6"/>
          <p:cNvSpPr/>
          <p:nvPr/>
        </p:nvSpPr>
        <p:spPr>
          <a:xfrm>
            <a:off x="3048000" y="3674455"/>
            <a:ext cx="6096000" cy="147732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s-ES" dirty="0" err="1">
                <a:latin typeface=""/>
              </a:rPr>
              <a:t>tableOne</a:t>
            </a:r>
            <a:r>
              <a:rPr lang="es-ES" dirty="0">
                <a:latin typeface=""/>
              </a:rPr>
              <a:t> </a:t>
            </a:r>
            <a:r>
              <a:rPr lang="es-ES" dirty="0">
                <a:solidFill>
                  <a:srgbClr val="666666"/>
                </a:solidFill>
                <a:latin typeface=""/>
              </a:rPr>
              <a:t>= {[</a:t>
            </a:r>
            <a:r>
              <a:rPr lang="es-ES" dirty="0">
                <a:solidFill>
                  <a:srgbClr val="BA2121"/>
                </a:solidFill>
                <a:latin typeface=""/>
              </a:rPr>
              <a:t>"x"] </a:t>
            </a:r>
            <a:r>
              <a:rPr lang="es-ES" dirty="0">
                <a:solidFill>
                  <a:srgbClr val="666666"/>
                </a:solidFill>
                <a:latin typeface=""/>
              </a:rPr>
              <a:t>= 13.5, [</a:t>
            </a:r>
            <a:r>
              <a:rPr lang="es-ES" dirty="0">
                <a:solidFill>
                  <a:srgbClr val="BA2121"/>
                </a:solidFill>
                <a:latin typeface=""/>
              </a:rPr>
              <a:t>"y"] </a:t>
            </a:r>
            <a:r>
              <a:rPr lang="es-ES" dirty="0">
                <a:solidFill>
                  <a:srgbClr val="666666"/>
                </a:solidFill>
                <a:latin typeface=""/>
              </a:rPr>
              <a:t>= 1, [</a:t>
            </a:r>
            <a:r>
              <a:rPr lang="es-ES" dirty="0">
                <a:solidFill>
                  <a:srgbClr val="BA2121"/>
                </a:solidFill>
                <a:latin typeface=""/>
              </a:rPr>
              <a:t>"z"] </a:t>
            </a:r>
            <a:r>
              <a:rPr lang="es-ES" dirty="0">
                <a:solidFill>
                  <a:srgbClr val="666666"/>
                </a:solidFill>
                <a:latin typeface=""/>
              </a:rPr>
              <a:t>= 15.4}</a:t>
            </a:r>
          </a:p>
          <a:p>
            <a:r>
              <a:rPr lang="en-GB" dirty="0" err="1">
                <a:latin typeface=""/>
              </a:rPr>
              <a:t>tableTwo</a:t>
            </a:r>
            <a:r>
              <a:rPr lang="en-GB" dirty="0">
                <a:latin typeface=""/>
              </a:rPr>
              <a:t> </a:t>
            </a:r>
            <a:r>
              <a:rPr lang="en-GB" dirty="0">
                <a:solidFill>
                  <a:srgbClr val="666666"/>
                </a:solidFill>
                <a:latin typeface=""/>
              </a:rPr>
              <a:t>= {x = 13.5, y = 1, z = 15.4}</a:t>
            </a:r>
          </a:p>
          <a:p>
            <a:endParaRPr lang="en-GB" dirty="0">
              <a:latin typeface=""/>
            </a:endParaRPr>
          </a:p>
          <a:p>
            <a:r>
              <a:rPr lang="en-GB" dirty="0">
                <a:solidFill>
                  <a:srgbClr val="008000"/>
                </a:solidFill>
                <a:latin typeface=""/>
              </a:rPr>
              <a:t>print(</a:t>
            </a:r>
            <a:r>
              <a:rPr lang="en-GB" dirty="0" err="1">
                <a:latin typeface=""/>
              </a:rPr>
              <a:t>tableOne.x</a:t>
            </a:r>
            <a:r>
              <a:rPr lang="en-GB" dirty="0">
                <a:solidFill>
                  <a:srgbClr val="008000"/>
                </a:solidFill>
                <a:latin typeface=""/>
              </a:rPr>
              <a:t>)</a:t>
            </a:r>
          </a:p>
          <a:p>
            <a:r>
              <a:rPr lang="en-GB" dirty="0" err="1">
                <a:latin typeface=""/>
              </a:rPr>
              <a:t>tableTwo.y</a:t>
            </a:r>
            <a:r>
              <a:rPr lang="en-GB" dirty="0">
                <a:latin typeface=""/>
              </a:rPr>
              <a:t> </a:t>
            </a:r>
            <a:r>
              <a:rPr lang="en-GB" dirty="0">
                <a:solidFill>
                  <a:srgbClr val="666666"/>
                </a:solidFill>
                <a:latin typeface=""/>
              </a:rPr>
              <a:t>= 15</a:t>
            </a:r>
          </a:p>
        </p:txBody>
      </p:sp>
    </p:spTree>
    <p:extLst>
      <p:ext uri="{BB962C8B-B14F-4D97-AF65-F5344CB8AC3E}">
        <p14:creationId xmlns:p14="http://schemas.microsoft.com/office/powerpoint/2010/main" val="2880760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95500" y="1176635"/>
            <a:ext cx="32385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8000"/>
                </a:solidFill>
                <a:latin typeface=""/>
              </a:rPr>
              <a:t>if </a:t>
            </a:r>
            <a:r>
              <a:rPr lang="en-GB" dirty="0" err="1">
                <a:latin typeface=""/>
              </a:rPr>
              <a:t>exp</a:t>
            </a:r>
            <a:r>
              <a:rPr lang="en-GB" dirty="0">
                <a:solidFill>
                  <a:srgbClr val="008000"/>
                </a:solidFill>
                <a:latin typeface=""/>
              </a:rPr>
              <a:t> then</a:t>
            </a:r>
          </a:p>
          <a:p>
            <a:r>
              <a:rPr lang="en-GB" dirty="0">
                <a:latin typeface=""/>
              </a:rPr>
              <a:t>    </a:t>
            </a:r>
            <a:r>
              <a:rPr lang="en-GB" dirty="0" err="1">
                <a:latin typeface=""/>
              </a:rPr>
              <a:t>doSomething</a:t>
            </a:r>
            <a:r>
              <a:rPr lang="en-GB" dirty="0">
                <a:latin typeface=""/>
              </a:rPr>
              <a:t>()</a:t>
            </a:r>
          </a:p>
          <a:p>
            <a:r>
              <a:rPr lang="en-GB" dirty="0">
                <a:solidFill>
                  <a:srgbClr val="008000"/>
                </a:solidFill>
                <a:latin typeface=""/>
              </a:rPr>
              <a:t>end </a:t>
            </a:r>
          </a:p>
        </p:txBody>
      </p:sp>
      <p:sp>
        <p:nvSpPr>
          <p:cNvPr id="3" name="Rectangle 2"/>
          <p:cNvSpPr/>
          <p:nvPr/>
        </p:nvSpPr>
        <p:spPr>
          <a:xfrm>
            <a:off x="2095500" y="2286338"/>
            <a:ext cx="323850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8000"/>
                </a:solidFill>
                <a:latin typeface=""/>
              </a:rPr>
              <a:t>if </a:t>
            </a:r>
            <a:r>
              <a:rPr lang="en-GB" dirty="0" err="1">
                <a:latin typeface=""/>
              </a:rPr>
              <a:t>exp</a:t>
            </a:r>
            <a:r>
              <a:rPr lang="en-GB" dirty="0">
                <a:solidFill>
                  <a:srgbClr val="008000"/>
                </a:solidFill>
                <a:latin typeface=""/>
              </a:rPr>
              <a:t> then</a:t>
            </a:r>
          </a:p>
          <a:p>
            <a:r>
              <a:rPr lang="en-GB" dirty="0">
                <a:latin typeface=""/>
              </a:rPr>
              <a:t>    </a:t>
            </a:r>
            <a:r>
              <a:rPr lang="en-GB" dirty="0" err="1">
                <a:latin typeface=""/>
              </a:rPr>
              <a:t>doSomething</a:t>
            </a:r>
            <a:r>
              <a:rPr lang="en-GB" dirty="0">
                <a:latin typeface=""/>
              </a:rPr>
              <a:t>()</a:t>
            </a:r>
          </a:p>
          <a:p>
            <a:r>
              <a:rPr lang="en-GB" dirty="0" err="1">
                <a:solidFill>
                  <a:srgbClr val="008000"/>
                </a:solidFill>
                <a:latin typeface=""/>
              </a:rPr>
              <a:t>elseif</a:t>
            </a:r>
            <a:r>
              <a:rPr lang="en-GB" dirty="0">
                <a:solidFill>
                  <a:srgbClr val="008000"/>
                </a:solidFill>
                <a:latin typeface=""/>
              </a:rPr>
              <a:t> </a:t>
            </a:r>
            <a:r>
              <a:rPr lang="en-GB" dirty="0">
                <a:latin typeface=""/>
              </a:rPr>
              <a:t>exp2</a:t>
            </a:r>
            <a:r>
              <a:rPr lang="en-GB" dirty="0">
                <a:solidFill>
                  <a:srgbClr val="008000"/>
                </a:solidFill>
                <a:latin typeface=""/>
              </a:rPr>
              <a:t> then</a:t>
            </a:r>
          </a:p>
          <a:p>
            <a:r>
              <a:rPr lang="en-GB" dirty="0">
                <a:latin typeface=""/>
              </a:rPr>
              <a:t>    </a:t>
            </a:r>
            <a:r>
              <a:rPr lang="en-GB" dirty="0" err="1">
                <a:latin typeface=""/>
              </a:rPr>
              <a:t>doSomethingElse</a:t>
            </a:r>
            <a:r>
              <a:rPr lang="en-GB" dirty="0">
                <a:latin typeface=""/>
              </a:rPr>
              <a:t>()</a:t>
            </a:r>
          </a:p>
          <a:p>
            <a:r>
              <a:rPr lang="en-GB" dirty="0">
                <a:solidFill>
                  <a:srgbClr val="008000"/>
                </a:solidFill>
                <a:latin typeface=""/>
              </a:rPr>
              <a:t>else</a:t>
            </a:r>
          </a:p>
          <a:p>
            <a:r>
              <a:rPr lang="en-GB" dirty="0">
                <a:latin typeface=""/>
              </a:rPr>
              <a:t>    </a:t>
            </a:r>
            <a:r>
              <a:rPr lang="en-GB" dirty="0" err="1">
                <a:latin typeface=""/>
              </a:rPr>
              <a:t>doTheFinalThing</a:t>
            </a:r>
            <a:r>
              <a:rPr lang="en-GB" dirty="0">
                <a:latin typeface=""/>
              </a:rPr>
              <a:t>()</a:t>
            </a:r>
          </a:p>
          <a:p>
            <a:r>
              <a:rPr lang="en-GB" dirty="0">
                <a:solidFill>
                  <a:srgbClr val="008000"/>
                </a:solidFill>
                <a:latin typeface=""/>
              </a:rPr>
              <a:t>end</a:t>
            </a:r>
          </a:p>
        </p:txBody>
      </p:sp>
      <p:sp>
        <p:nvSpPr>
          <p:cNvPr id="4" name="Rectangle 3"/>
          <p:cNvSpPr/>
          <p:nvPr/>
        </p:nvSpPr>
        <p:spPr>
          <a:xfrm>
            <a:off x="2095500" y="4504036"/>
            <a:ext cx="3238500"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err="1">
                <a:latin typeface=""/>
              </a:rPr>
              <a:t>i</a:t>
            </a:r>
            <a:r>
              <a:rPr lang="en-GB" dirty="0">
                <a:latin typeface=""/>
              </a:rPr>
              <a:t> </a:t>
            </a:r>
            <a:r>
              <a:rPr lang="en-GB" dirty="0">
                <a:solidFill>
                  <a:srgbClr val="666666"/>
                </a:solidFill>
                <a:latin typeface=""/>
              </a:rPr>
              <a:t>= 5</a:t>
            </a:r>
          </a:p>
          <a:p>
            <a:r>
              <a:rPr lang="en-GB" dirty="0">
                <a:solidFill>
                  <a:srgbClr val="008000"/>
                </a:solidFill>
                <a:latin typeface=""/>
              </a:rPr>
              <a:t>while </a:t>
            </a:r>
            <a:r>
              <a:rPr lang="en-GB" dirty="0" err="1">
                <a:latin typeface=""/>
              </a:rPr>
              <a:t>i</a:t>
            </a:r>
            <a:r>
              <a:rPr lang="en-GB" dirty="0">
                <a:latin typeface=""/>
              </a:rPr>
              <a:t> &gt; 0 </a:t>
            </a:r>
            <a:r>
              <a:rPr lang="en-GB" dirty="0">
                <a:solidFill>
                  <a:srgbClr val="008000"/>
                </a:solidFill>
                <a:latin typeface=""/>
              </a:rPr>
              <a:t>do</a:t>
            </a:r>
          </a:p>
          <a:p>
            <a:r>
              <a:rPr lang="en-GB" dirty="0">
                <a:solidFill>
                  <a:srgbClr val="008000"/>
                </a:solidFill>
                <a:latin typeface=""/>
              </a:rPr>
              <a:t>    print(</a:t>
            </a:r>
            <a:r>
              <a:rPr lang="en-GB" dirty="0" err="1">
                <a:latin typeface=""/>
              </a:rPr>
              <a:t>i</a:t>
            </a:r>
            <a:r>
              <a:rPr lang="en-GB" dirty="0">
                <a:solidFill>
                  <a:srgbClr val="008000"/>
                </a:solidFill>
                <a:latin typeface=""/>
              </a:rPr>
              <a:t>)</a:t>
            </a:r>
          </a:p>
          <a:p>
            <a:r>
              <a:rPr lang="en-GB" dirty="0">
                <a:latin typeface=""/>
              </a:rPr>
              <a:t>    </a:t>
            </a:r>
            <a:r>
              <a:rPr lang="en-GB" dirty="0" err="1">
                <a:latin typeface=""/>
              </a:rPr>
              <a:t>i</a:t>
            </a:r>
            <a:r>
              <a:rPr lang="en-GB" dirty="0">
                <a:latin typeface=""/>
              </a:rPr>
              <a:t> = </a:t>
            </a:r>
            <a:r>
              <a:rPr lang="en-GB" dirty="0" err="1">
                <a:latin typeface=""/>
              </a:rPr>
              <a:t>i</a:t>
            </a:r>
            <a:r>
              <a:rPr lang="en-GB" dirty="0">
                <a:latin typeface=""/>
              </a:rPr>
              <a:t> - 1</a:t>
            </a:r>
          </a:p>
          <a:p>
            <a:r>
              <a:rPr lang="en-GB" dirty="0">
                <a:solidFill>
                  <a:srgbClr val="008000"/>
                </a:solidFill>
                <a:latin typeface=""/>
              </a:rPr>
              <a:t>end</a:t>
            </a:r>
          </a:p>
        </p:txBody>
      </p:sp>
      <p:sp>
        <p:nvSpPr>
          <p:cNvPr id="5" name="Rectangle 4"/>
          <p:cNvSpPr/>
          <p:nvPr/>
        </p:nvSpPr>
        <p:spPr>
          <a:xfrm>
            <a:off x="6134100" y="1337608"/>
            <a:ext cx="41148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8000"/>
                </a:solidFill>
                <a:latin typeface=""/>
              </a:rPr>
              <a:t>for </a:t>
            </a:r>
            <a:r>
              <a:rPr lang="en-GB" dirty="0" err="1">
                <a:solidFill>
                  <a:srgbClr val="008000"/>
                </a:solidFill>
                <a:latin typeface=""/>
              </a:rPr>
              <a:t>i</a:t>
            </a:r>
            <a:r>
              <a:rPr lang="en-GB" dirty="0">
                <a:solidFill>
                  <a:srgbClr val="008000"/>
                </a:solidFill>
                <a:latin typeface=""/>
              </a:rPr>
              <a:t> </a:t>
            </a:r>
            <a:r>
              <a:rPr lang="en-GB" dirty="0">
                <a:solidFill>
                  <a:srgbClr val="666666"/>
                </a:solidFill>
                <a:latin typeface=""/>
              </a:rPr>
              <a:t>= 1, 10, 1 </a:t>
            </a:r>
            <a:r>
              <a:rPr lang="en-GB" dirty="0">
                <a:solidFill>
                  <a:srgbClr val="008000"/>
                </a:solidFill>
                <a:latin typeface=""/>
              </a:rPr>
              <a:t>do</a:t>
            </a:r>
          </a:p>
          <a:p>
            <a:r>
              <a:rPr lang="en-GB" dirty="0">
                <a:latin typeface=""/>
              </a:rPr>
              <a:t>    </a:t>
            </a:r>
            <a:r>
              <a:rPr lang="en-GB" dirty="0" err="1">
                <a:latin typeface=""/>
              </a:rPr>
              <a:t>doStuff</a:t>
            </a:r>
            <a:r>
              <a:rPr lang="en-GB" dirty="0">
                <a:latin typeface=""/>
              </a:rPr>
              <a:t>()</a:t>
            </a:r>
          </a:p>
          <a:p>
            <a:r>
              <a:rPr lang="en-GB" dirty="0">
                <a:solidFill>
                  <a:srgbClr val="008000"/>
                </a:solidFill>
                <a:latin typeface=""/>
              </a:rPr>
              <a:t>end</a:t>
            </a:r>
          </a:p>
        </p:txBody>
      </p:sp>
      <p:sp>
        <p:nvSpPr>
          <p:cNvPr id="6" name="Rectangle 5"/>
          <p:cNvSpPr/>
          <p:nvPr/>
        </p:nvSpPr>
        <p:spPr>
          <a:xfrm>
            <a:off x="6134100" y="2769622"/>
            <a:ext cx="41148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latin typeface=""/>
              </a:rPr>
              <a:t>values </a:t>
            </a:r>
            <a:r>
              <a:rPr lang="en-GB" dirty="0">
                <a:solidFill>
                  <a:srgbClr val="666666"/>
                </a:solidFill>
                <a:latin typeface=""/>
              </a:rPr>
              <a:t>= {2, 3, 5, 7, 11}</a:t>
            </a:r>
          </a:p>
          <a:p>
            <a:r>
              <a:rPr lang="en-US" dirty="0">
                <a:solidFill>
                  <a:srgbClr val="008000"/>
                </a:solidFill>
                <a:latin typeface=""/>
              </a:rPr>
              <a:t>for </a:t>
            </a:r>
            <a:r>
              <a:rPr lang="en-US" dirty="0">
                <a:latin typeface=""/>
              </a:rPr>
              <a:t>index, value </a:t>
            </a:r>
            <a:r>
              <a:rPr lang="en-US" dirty="0">
                <a:solidFill>
                  <a:srgbClr val="008000"/>
                </a:solidFill>
                <a:latin typeface=""/>
              </a:rPr>
              <a:t>in </a:t>
            </a:r>
            <a:r>
              <a:rPr lang="en-US" dirty="0" err="1">
                <a:solidFill>
                  <a:srgbClr val="008000"/>
                </a:solidFill>
                <a:latin typeface=""/>
              </a:rPr>
              <a:t>ipairs</a:t>
            </a:r>
            <a:r>
              <a:rPr lang="en-US" dirty="0">
                <a:solidFill>
                  <a:srgbClr val="008000"/>
                </a:solidFill>
                <a:latin typeface=""/>
              </a:rPr>
              <a:t>(</a:t>
            </a:r>
            <a:r>
              <a:rPr lang="en-US" dirty="0">
                <a:latin typeface=""/>
              </a:rPr>
              <a:t>values</a:t>
            </a:r>
            <a:r>
              <a:rPr lang="en-US" dirty="0">
                <a:solidFill>
                  <a:srgbClr val="008000"/>
                </a:solidFill>
                <a:latin typeface=""/>
              </a:rPr>
              <a:t>) do</a:t>
            </a:r>
          </a:p>
          <a:p>
            <a:r>
              <a:rPr lang="en-GB" dirty="0">
                <a:latin typeface=""/>
              </a:rPr>
              <a:t>    </a:t>
            </a:r>
            <a:r>
              <a:rPr lang="en-GB" dirty="0" err="1">
                <a:latin typeface=""/>
              </a:rPr>
              <a:t>doStuff</a:t>
            </a:r>
            <a:r>
              <a:rPr lang="en-GB" dirty="0">
                <a:latin typeface=""/>
              </a:rPr>
              <a:t>()</a:t>
            </a:r>
          </a:p>
          <a:p>
            <a:r>
              <a:rPr lang="en-GB" dirty="0">
                <a:solidFill>
                  <a:srgbClr val="008000"/>
                </a:solidFill>
                <a:latin typeface=""/>
              </a:rPr>
              <a:t>end</a:t>
            </a:r>
          </a:p>
        </p:txBody>
      </p:sp>
      <p:sp>
        <p:nvSpPr>
          <p:cNvPr id="7" name="Rectangle 6"/>
          <p:cNvSpPr/>
          <p:nvPr/>
        </p:nvSpPr>
        <p:spPr>
          <a:xfrm>
            <a:off x="6134100" y="4478635"/>
            <a:ext cx="41148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latin typeface=""/>
              </a:rPr>
              <a:t>values </a:t>
            </a:r>
            <a:r>
              <a:rPr lang="fr-FR" dirty="0">
                <a:solidFill>
                  <a:srgbClr val="666666"/>
                </a:solidFill>
                <a:latin typeface=""/>
              </a:rPr>
              <a:t>= {x = 5, y = 10, z = 30, 7.5, 15}</a:t>
            </a:r>
          </a:p>
          <a:p>
            <a:r>
              <a:rPr lang="en-US" dirty="0">
                <a:solidFill>
                  <a:srgbClr val="008000"/>
                </a:solidFill>
                <a:latin typeface=""/>
              </a:rPr>
              <a:t>for </a:t>
            </a:r>
            <a:r>
              <a:rPr lang="en-US" dirty="0">
                <a:latin typeface=""/>
              </a:rPr>
              <a:t>key, value </a:t>
            </a:r>
            <a:r>
              <a:rPr lang="en-US" dirty="0">
                <a:solidFill>
                  <a:srgbClr val="008000"/>
                </a:solidFill>
                <a:latin typeface=""/>
              </a:rPr>
              <a:t>in pairs(</a:t>
            </a:r>
            <a:r>
              <a:rPr lang="en-US" dirty="0">
                <a:latin typeface=""/>
              </a:rPr>
              <a:t>values</a:t>
            </a:r>
            <a:r>
              <a:rPr lang="en-US" dirty="0">
                <a:solidFill>
                  <a:srgbClr val="008000"/>
                </a:solidFill>
                <a:latin typeface=""/>
              </a:rPr>
              <a:t>) do</a:t>
            </a:r>
          </a:p>
          <a:p>
            <a:r>
              <a:rPr lang="en-GB" dirty="0">
                <a:solidFill>
                  <a:srgbClr val="008000"/>
                </a:solidFill>
                <a:latin typeface=""/>
              </a:rPr>
              <a:t>    print(</a:t>
            </a:r>
            <a:r>
              <a:rPr lang="en-GB" dirty="0">
                <a:latin typeface=""/>
              </a:rPr>
              <a:t>key, value</a:t>
            </a:r>
            <a:r>
              <a:rPr lang="en-GB" dirty="0">
                <a:solidFill>
                  <a:srgbClr val="008000"/>
                </a:solidFill>
                <a:latin typeface=""/>
              </a:rPr>
              <a:t>)</a:t>
            </a:r>
          </a:p>
          <a:p>
            <a:r>
              <a:rPr lang="en-GB" dirty="0">
                <a:solidFill>
                  <a:srgbClr val="008000"/>
                </a:solidFill>
                <a:latin typeface=""/>
              </a:rPr>
              <a:t>end</a:t>
            </a:r>
          </a:p>
        </p:txBody>
      </p:sp>
    </p:spTree>
    <p:extLst>
      <p:ext uri="{BB962C8B-B14F-4D97-AF65-F5344CB8AC3E}">
        <p14:creationId xmlns:p14="http://schemas.microsoft.com/office/powerpoint/2010/main" val="1502990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425637" y="1866384"/>
            <a:ext cx="140936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dirty="0">
                <a:solidFill>
                  <a:srgbClr val="666666"/>
                </a:solidFill>
                <a:latin typeface=""/>
              </a:rPr>
              <a:t>+ </a:t>
            </a:r>
            <a:r>
              <a:rPr lang="en-GB" i="1" dirty="0">
                <a:solidFill>
                  <a:srgbClr val="408080"/>
                </a:solidFill>
                <a:latin typeface=""/>
              </a:rPr>
              <a:t>-- addition</a:t>
            </a:r>
          </a:p>
        </p:txBody>
      </p:sp>
      <p:sp>
        <p:nvSpPr>
          <p:cNvPr id="4" name="Rectangle 3"/>
          <p:cNvSpPr/>
          <p:nvPr/>
        </p:nvSpPr>
        <p:spPr>
          <a:xfrm>
            <a:off x="3425637" y="2235716"/>
            <a:ext cx="167225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dirty="0">
                <a:solidFill>
                  <a:srgbClr val="666666"/>
                </a:solidFill>
                <a:latin typeface=""/>
              </a:rPr>
              <a:t>- </a:t>
            </a:r>
            <a:r>
              <a:rPr lang="en-GB" i="1" dirty="0">
                <a:solidFill>
                  <a:srgbClr val="408080"/>
                </a:solidFill>
                <a:latin typeface=""/>
              </a:rPr>
              <a:t>-- subtraction</a:t>
            </a:r>
          </a:p>
        </p:txBody>
      </p:sp>
      <p:sp>
        <p:nvSpPr>
          <p:cNvPr id="5" name="Rectangle 4"/>
          <p:cNvSpPr/>
          <p:nvPr/>
        </p:nvSpPr>
        <p:spPr>
          <a:xfrm>
            <a:off x="3425637" y="2605048"/>
            <a:ext cx="130035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dirty="0">
                <a:solidFill>
                  <a:srgbClr val="666666"/>
                </a:solidFill>
                <a:latin typeface=""/>
              </a:rPr>
              <a:t>/ </a:t>
            </a:r>
            <a:r>
              <a:rPr lang="en-GB" i="1" dirty="0">
                <a:solidFill>
                  <a:srgbClr val="408080"/>
                </a:solidFill>
                <a:latin typeface=""/>
              </a:rPr>
              <a:t>-- division</a:t>
            </a:r>
          </a:p>
        </p:txBody>
      </p:sp>
      <p:sp>
        <p:nvSpPr>
          <p:cNvPr id="6" name="Rectangle 5"/>
          <p:cNvSpPr/>
          <p:nvPr/>
        </p:nvSpPr>
        <p:spPr>
          <a:xfrm>
            <a:off x="3425637" y="2974380"/>
            <a:ext cx="1890261"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dirty="0">
                <a:solidFill>
                  <a:srgbClr val="666666"/>
                </a:solidFill>
                <a:latin typeface=""/>
              </a:rPr>
              <a:t>* </a:t>
            </a:r>
            <a:r>
              <a:rPr lang="en-GB" i="1" dirty="0">
                <a:solidFill>
                  <a:srgbClr val="408080"/>
                </a:solidFill>
                <a:latin typeface=""/>
              </a:rPr>
              <a:t>-- multiplication</a:t>
            </a:r>
          </a:p>
        </p:txBody>
      </p:sp>
      <p:sp>
        <p:nvSpPr>
          <p:cNvPr id="7" name="Rectangle 6"/>
          <p:cNvSpPr/>
          <p:nvPr/>
        </p:nvSpPr>
        <p:spPr>
          <a:xfrm>
            <a:off x="3425637" y="3340974"/>
            <a:ext cx="142859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dirty="0">
                <a:solidFill>
                  <a:srgbClr val="666666"/>
                </a:solidFill>
                <a:latin typeface=""/>
              </a:rPr>
              <a:t>% </a:t>
            </a:r>
            <a:r>
              <a:rPr lang="en-GB" i="1" dirty="0">
                <a:solidFill>
                  <a:srgbClr val="408080"/>
                </a:solidFill>
                <a:latin typeface=""/>
              </a:rPr>
              <a:t>-- modulo</a:t>
            </a:r>
          </a:p>
        </p:txBody>
      </p:sp>
      <p:sp>
        <p:nvSpPr>
          <p:cNvPr id="8" name="Rectangle 7"/>
          <p:cNvSpPr/>
          <p:nvPr/>
        </p:nvSpPr>
        <p:spPr>
          <a:xfrm>
            <a:off x="3425637" y="3713044"/>
            <a:ext cx="207620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dirty="0">
                <a:solidFill>
                  <a:srgbClr val="666666"/>
                </a:solidFill>
                <a:latin typeface=""/>
              </a:rPr>
              <a:t>^ </a:t>
            </a:r>
            <a:r>
              <a:rPr lang="en-GB" i="1" dirty="0">
                <a:solidFill>
                  <a:srgbClr val="408080"/>
                </a:solidFill>
                <a:latin typeface=""/>
              </a:rPr>
              <a:t>-- exponentiation</a:t>
            </a:r>
          </a:p>
        </p:txBody>
      </p:sp>
      <p:sp>
        <p:nvSpPr>
          <p:cNvPr id="9" name="Rectangle 8"/>
          <p:cNvSpPr/>
          <p:nvPr/>
        </p:nvSpPr>
        <p:spPr>
          <a:xfrm>
            <a:off x="3425637" y="4085114"/>
            <a:ext cx="1710725"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dirty="0">
                <a:solidFill>
                  <a:srgbClr val="666666"/>
                </a:solidFill>
                <a:latin typeface=""/>
              </a:rPr>
              <a:t>~= </a:t>
            </a:r>
            <a:r>
              <a:rPr lang="en-GB" i="1" dirty="0">
                <a:solidFill>
                  <a:srgbClr val="408080"/>
                </a:solidFill>
                <a:latin typeface=""/>
              </a:rPr>
              <a:t>-- inequality</a:t>
            </a:r>
          </a:p>
        </p:txBody>
      </p:sp>
      <p:sp>
        <p:nvSpPr>
          <p:cNvPr id="10" name="Rectangle 9"/>
          <p:cNvSpPr/>
          <p:nvPr/>
        </p:nvSpPr>
        <p:spPr>
          <a:xfrm>
            <a:off x="3425637" y="4451708"/>
            <a:ext cx="611898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latin typeface=""/>
              </a:rPr>
              <a:t>x </a:t>
            </a:r>
            <a:r>
              <a:rPr lang="en-US" dirty="0">
                <a:solidFill>
                  <a:srgbClr val="666666"/>
                </a:solidFill>
                <a:latin typeface=""/>
              </a:rPr>
              <a:t>= </a:t>
            </a:r>
            <a:r>
              <a:rPr lang="en-US" dirty="0">
                <a:solidFill>
                  <a:srgbClr val="BA2121"/>
                </a:solidFill>
                <a:latin typeface=""/>
              </a:rPr>
              <a:t>"the quick brown" </a:t>
            </a:r>
            <a:r>
              <a:rPr lang="en-US" dirty="0">
                <a:solidFill>
                  <a:srgbClr val="666666"/>
                </a:solidFill>
                <a:latin typeface=""/>
              </a:rPr>
              <a:t>.. </a:t>
            </a:r>
            <a:r>
              <a:rPr lang="en-US" dirty="0">
                <a:solidFill>
                  <a:srgbClr val="BA2121"/>
                </a:solidFill>
                <a:latin typeface=""/>
              </a:rPr>
              <a:t>" fox jumps over the" </a:t>
            </a:r>
            <a:r>
              <a:rPr lang="en-US" dirty="0">
                <a:solidFill>
                  <a:srgbClr val="666666"/>
                </a:solidFill>
                <a:latin typeface=""/>
              </a:rPr>
              <a:t>.. </a:t>
            </a:r>
            <a:r>
              <a:rPr lang="en-US" dirty="0">
                <a:solidFill>
                  <a:srgbClr val="BA2121"/>
                </a:solidFill>
                <a:latin typeface=""/>
              </a:rPr>
              <a:t>" lazy dog."</a:t>
            </a:r>
          </a:p>
        </p:txBody>
      </p:sp>
    </p:spTree>
    <p:extLst>
      <p:ext uri="{BB962C8B-B14F-4D97-AF65-F5344CB8AC3E}">
        <p14:creationId xmlns:p14="http://schemas.microsoft.com/office/powerpoint/2010/main" val="3018179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82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57700" y="986135"/>
            <a:ext cx="28321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char</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luaScript</a:t>
            </a:r>
            <a:r>
              <a:rPr lang="en-GB" dirty="0">
                <a:solidFill>
                  <a:srgbClr val="000000"/>
                </a:solidFill>
                <a:highlight>
                  <a:srgbClr val="FFFFFF"/>
                </a:highlight>
                <a:latin typeface="Consolas" panose="020B0609020204030204" pitchFamily="49" charset="0"/>
              </a:rPr>
              <a:t> =</a:t>
            </a:r>
          </a:p>
          <a:p>
            <a:r>
              <a:rPr lang="en-GB" dirty="0">
                <a:solidFill>
                  <a:srgbClr val="A31515"/>
                </a:solidFill>
                <a:highlight>
                  <a:srgbClr val="FFFFFF"/>
                </a:highlight>
                <a:latin typeface="Consolas" panose="020B0609020204030204" pitchFamily="49" charset="0"/>
              </a:rPr>
              <a:t>"x = 8 "</a:t>
            </a:r>
            <a:endParaRPr lang="en-GB" dirty="0">
              <a:solidFill>
                <a:srgbClr val="000000"/>
              </a:solidFill>
              <a:highlight>
                <a:srgbClr val="FFFFFF"/>
              </a:highlight>
              <a:latin typeface="Consolas" panose="020B0609020204030204" pitchFamily="49" charset="0"/>
            </a:endParaRPr>
          </a:p>
          <a:p>
            <a:r>
              <a:rPr lang="en-GB" dirty="0">
                <a:solidFill>
                  <a:srgbClr val="A31515"/>
                </a:solidFill>
                <a:highlight>
                  <a:srgbClr val="FFFFFF"/>
                </a:highlight>
                <a:latin typeface="Consolas" panose="020B0609020204030204" pitchFamily="49" charset="0"/>
              </a:rPr>
              <a:t>"return ( x &gt; 7 ) "</a:t>
            </a:r>
            <a:r>
              <a:rPr lang="en-GB" dirty="0">
                <a:solidFill>
                  <a:srgbClr val="000000"/>
                </a:solidFill>
                <a:highlight>
                  <a:srgbClr val="FFFFFF"/>
                </a:highlight>
                <a:latin typeface="Consolas" panose="020B0609020204030204" pitchFamily="49" charset="0"/>
              </a:rPr>
              <a:t>;</a:t>
            </a:r>
            <a:endParaRPr lang="en-GB" dirty="0"/>
          </a:p>
        </p:txBody>
      </p:sp>
      <p:sp>
        <p:nvSpPr>
          <p:cNvPr id="4" name="Rectangle 3"/>
          <p:cNvSpPr/>
          <p:nvPr/>
        </p:nvSpPr>
        <p:spPr>
          <a:xfrm>
            <a:off x="4159250" y="2371636"/>
            <a:ext cx="34290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err="1">
                <a:solidFill>
                  <a:srgbClr val="0000FF"/>
                </a:solidFill>
                <a:highlight>
                  <a:srgbClr val="FFFFFF"/>
                </a:highlight>
                <a:latin typeface="Consolas" panose="020B0609020204030204" pitchFamily="49" charset="0"/>
              </a:rPr>
              <a:t>lua_State</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 = </a:t>
            </a:r>
            <a:r>
              <a:rPr lang="en-GB" dirty="0" err="1">
                <a:solidFill>
                  <a:srgbClr val="880000"/>
                </a:solidFill>
                <a:highlight>
                  <a:srgbClr val="FFFFFF"/>
                </a:highlight>
                <a:latin typeface="Consolas" panose="020B0609020204030204" pitchFamily="49" charset="0"/>
              </a:rPr>
              <a:t>luaL_newstate</a:t>
            </a:r>
            <a:r>
              <a:rPr lang="en-GB" dirty="0">
                <a:solidFill>
                  <a:srgbClr val="000000"/>
                </a:solidFill>
                <a:highlight>
                  <a:srgbClr val="FFFFFF"/>
                </a:highlight>
                <a:latin typeface="Consolas" panose="020B0609020204030204" pitchFamily="49" charset="0"/>
              </a:rPr>
              <a:t>();</a:t>
            </a:r>
          </a:p>
          <a:p>
            <a:r>
              <a:rPr lang="en-GB" dirty="0" err="1">
                <a:solidFill>
                  <a:srgbClr val="880000"/>
                </a:solidFill>
                <a:highlight>
                  <a:srgbClr val="FFFFFF"/>
                </a:highlight>
                <a:latin typeface="Consolas" panose="020B0609020204030204" pitchFamily="49" charset="0"/>
              </a:rPr>
              <a:t>luaL_openlibs</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a:t>
            </a:r>
            <a:endParaRPr lang="en-GB" dirty="0"/>
          </a:p>
        </p:txBody>
      </p:sp>
      <p:sp>
        <p:nvSpPr>
          <p:cNvPr id="5" name="Rectangle 4"/>
          <p:cNvSpPr/>
          <p:nvPr/>
        </p:nvSpPr>
        <p:spPr>
          <a:xfrm>
            <a:off x="2286000" y="4034136"/>
            <a:ext cx="717550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int</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Status</a:t>
            </a:r>
            <a:r>
              <a:rPr lang="en-GB" dirty="0">
                <a:solidFill>
                  <a:srgbClr val="000000"/>
                </a:solidFill>
                <a:highlight>
                  <a:srgbClr val="FFFFFF"/>
                </a:highlight>
                <a:latin typeface="Consolas" panose="020B0609020204030204" pitchFamily="49" charset="0"/>
              </a:rPr>
              <a:t> = </a:t>
            </a:r>
            <a:r>
              <a:rPr lang="en-GB" dirty="0" err="1">
                <a:solidFill>
                  <a:srgbClr val="880000"/>
                </a:solidFill>
                <a:highlight>
                  <a:srgbClr val="FFFFFF"/>
                </a:highlight>
                <a:latin typeface="Consolas" panose="020B0609020204030204" pitchFamily="49" charset="0"/>
              </a:rPr>
              <a:t>luaL_loadstring</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luaScript</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if</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Status</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US" i="1" dirty="0">
                <a:solidFill>
                  <a:srgbClr val="0000FF"/>
                </a:solidFill>
                <a:highlight>
                  <a:srgbClr val="FFFFFF"/>
                </a:highlight>
                <a:latin typeface="Consolas" panose="020B0609020204030204" pitchFamily="49" charset="0"/>
              </a:rPr>
              <a:t>    </a:t>
            </a:r>
            <a:r>
              <a:rPr lang="en-US" i="1" dirty="0" err="1">
                <a:solidFill>
                  <a:srgbClr val="0000FF"/>
                </a:solidFill>
                <a:highlight>
                  <a:srgbClr val="FFFFFF"/>
                </a:highlight>
                <a:latin typeface="Consolas" panose="020B0609020204030204" pitchFamily="49" charset="0"/>
              </a:rPr>
              <a:t>std</a:t>
            </a:r>
            <a:r>
              <a:rPr lang="en-US" dirty="0">
                <a:solidFill>
                  <a:srgbClr val="000000"/>
                </a:solidFill>
                <a:highlight>
                  <a:srgbClr val="FFFFFF"/>
                </a:highlight>
                <a:latin typeface="Consolas" panose="020B0609020204030204" pitchFamily="49" charset="0"/>
              </a:rPr>
              <a:t>::</a:t>
            </a:r>
            <a:r>
              <a:rPr lang="en-US" i="1" dirty="0" err="1">
                <a:solidFill>
                  <a:srgbClr val="000080"/>
                </a:solidFill>
                <a:highlight>
                  <a:srgbClr val="FFFFFF"/>
                </a:highlight>
                <a:latin typeface="Consolas" panose="020B0609020204030204" pitchFamily="49" charset="0"/>
              </a:rPr>
              <a:t>cout</a:t>
            </a:r>
            <a:r>
              <a:rPr lang="en-US" dirty="0">
                <a:solidFill>
                  <a:srgbClr val="000000"/>
                </a:solidFill>
                <a:highlight>
                  <a:srgbClr val="FFFFFF"/>
                </a:highlight>
                <a:latin typeface="Consolas" panose="020B0609020204030204" pitchFamily="49" charset="0"/>
              </a:rPr>
              <a:t> </a:t>
            </a:r>
            <a:r>
              <a:rPr lang="en-US" dirty="0">
                <a:solidFill>
                  <a:srgbClr val="008080"/>
                </a:solidFill>
                <a:highlight>
                  <a:srgbClr val="FFFFFF"/>
                </a:highlight>
                <a:latin typeface="Consolas" panose="020B0609020204030204" pitchFamily="49" charset="0"/>
              </a:rPr>
              <a:t>&lt;&lt;</a:t>
            </a:r>
            <a:r>
              <a:rPr lang="en-US" dirty="0">
                <a:solidFill>
                  <a:srgbClr val="000000"/>
                </a:solidFill>
                <a:highlight>
                  <a:srgbClr val="FFFFFF"/>
                </a:highlight>
                <a:latin typeface="Consolas" panose="020B0609020204030204" pitchFamily="49" charset="0"/>
              </a:rPr>
              <a:t> </a:t>
            </a:r>
            <a:r>
              <a:rPr lang="en-US" dirty="0">
                <a:solidFill>
                  <a:srgbClr val="A31515"/>
                </a:solidFill>
                <a:highlight>
                  <a:srgbClr val="FFFFFF"/>
                </a:highlight>
                <a:latin typeface="Consolas" panose="020B0609020204030204" pitchFamily="49" charset="0"/>
              </a:rPr>
              <a:t>"Error: "</a:t>
            </a:r>
            <a:r>
              <a:rPr lang="en-US" dirty="0">
                <a:solidFill>
                  <a:srgbClr val="000000"/>
                </a:solidFill>
                <a:highlight>
                  <a:srgbClr val="FFFFFF"/>
                </a:highlight>
                <a:latin typeface="Consolas" panose="020B0609020204030204" pitchFamily="49" charset="0"/>
              </a:rPr>
              <a:t> </a:t>
            </a:r>
            <a:r>
              <a:rPr lang="en-US" dirty="0">
                <a:solidFill>
                  <a:srgbClr val="008080"/>
                </a:solidFill>
                <a:highlight>
                  <a:srgbClr val="FFFFFF"/>
                </a:highlight>
                <a:latin typeface="Consolas" panose="020B0609020204030204" pitchFamily="49" charset="0"/>
              </a:rPr>
              <a:t>&lt;&lt;</a:t>
            </a:r>
            <a:r>
              <a:rPr lang="en-US" dirty="0">
                <a:solidFill>
                  <a:srgbClr val="000000"/>
                </a:solidFill>
                <a:highlight>
                  <a:srgbClr val="FFFFFF"/>
                </a:highlight>
                <a:latin typeface="Consolas" panose="020B0609020204030204" pitchFamily="49" charset="0"/>
              </a:rPr>
              <a:t> </a:t>
            </a:r>
            <a:r>
              <a:rPr lang="en-US" dirty="0" err="1">
                <a:solidFill>
                  <a:srgbClr val="A000A0"/>
                </a:solidFill>
                <a:highlight>
                  <a:srgbClr val="FFFFFF"/>
                </a:highlight>
                <a:latin typeface="Consolas" panose="020B0609020204030204" pitchFamily="49" charset="0"/>
              </a:rPr>
              <a:t>lua_tostring</a:t>
            </a:r>
            <a:r>
              <a:rPr lang="en-US" dirty="0">
                <a:solidFill>
                  <a:srgbClr val="000000"/>
                </a:solidFill>
                <a:highlight>
                  <a:srgbClr val="FFFFFF"/>
                </a:highlight>
                <a:latin typeface="Consolas" panose="020B0609020204030204" pitchFamily="49" charset="0"/>
              </a:rPr>
              <a:t>(</a:t>
            </a:r>
            <a:r>
              <a:rPr lang="en-US" dirty="0" err="1">
                <a:solidFill>
                  <a:srgbClr val="000080"/>
                </a:solidFill>
                <a:highlight>
                  <a:srgbClr val="FFFFFF"/>
                </a:highlight>
                <a:latin typeface="Consolas" panose="020B0609020204030204" pitchFamily="49" charset="0"/>
              </a:rPr>
              <a:t>lState</a:t>
            </a:r>
            <a:r>
              <a:rPr lang="en-US" dirty="0">
                <a:solidFill>
                  <a:srgbClr val="000000"/>
                </a:solidFill>
                <a:highlight>
                  <a:srgbClr val="FFFFFF"/>
                </a:highlight>
                <a:latin typeface="Consolas" panose="020B0609020204030204" pitchFamily="49" charset="0"/>
              </a:rPr>
              <a:t>, -1);</a:t>
            </a:r>
          </a:p>
          <a:p>
            <a:r>
              <a:rPr lang="en-GB" dirty="0">
                <a:solidFill>
                  <a:srgbClr val="0000FF"/>
                </a:solidFill>
                <a:highlight>
                  <a:srgbClr val="FFFFFF"/>
                </a:highlight>
                <a:latin typeface="Consolas" panose="020B0609020204030204" pitchFamily="49" charset="0"/>
              </a:rPr>
              <a:t>    return</a:t>
            </a:r>
            <a:r>
              <a:rPr lang="en-GB" dirty="0">
                <a:solidFill>
                  <a:srgbClr val="000000"/>
                </a:solidFill>
                <a:highlight>
                  <a:srgbClr val="FFFFFF"/>
                </a:highlight>
                <a:latin typeface="Consolas" panose="020B0609020204030204" pitchFamily="49" charset="0"/>
              </a:rPr>
              <a:t> 1;</a:t>
            </a:r>
          </a:p>
          <a:p>
            <a:r>
              <a:rPr lang="en-GB" dirty="0">
                <a:solidFill>
                  <a:srgbClr val="000000"/>
                </a:solidFill>
                <a:highlight>
                  <a:srgbClr val="FFFFFF"/>
                </a:highlight>
                <a:latin typeface="Consolas" panose="020B0609020204030204" pitchFamily="49" charset="0"/>
              </a:rPr>
              <a:t>}</a:t>
            </a:r>
            <a:endParaRPr lang="en-GB" dirty="0"/>
          </a:p>
        </p:txBody>
      </p:sp>
    </p:spTree>
    <p:extLst>
      <p:ext uri="{BB962C8B-B14F-4D97-AF65-F5344CB8AC3E}">
        <p14:creationId xmlns:p14="http://schemas.microsoft.com/office/powerpoint/2010/main" val="6040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382385" y="2324438"/>
            <a:ext cx="50292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80"/>
                </a:solidFill>
                <a:highlight>
                  <a:srgbClr val="FFFFFF"/>
                </a:highlight>
                <a:latin typeface="Consolas" panose="020B0609020204030204" pitchFamily="49" charset="0"/>
              </a:rPr>
              <a:t>Status</a:t>
            </a:r>
            <a:r>
              <a:rPr lang="en-GB" dirty="0">
                <a:solidFill>
                  <a:srgbClr val="000000"/>
                </a:solidFill>
                <a:highlight>
                  <a:srgbClr val="FFFFFF"/>
                </a:highlight>
                <a:latin typeface="Consolas" panose="020B0609020204030204" pitchFamily="49" charset="0"/>
              </a:rPr>
              <a:t> = </a:t>
            </a:r>
            <a:r>
              <a:rPr lang="en-GB" dirty="0" err="1">
                <a:solidFill>
                  <a:srgbClr val="A000A0"/>
                </a:solidFill>
                <a:highlight>
                  <a:srgbClr val="FFFFFF"/>
                </a:highlight>
                <a:latin typeface="Consolas" panose="020B0609020204030204" pitchFamily="49" charset="0"/>
              </a:rPr>
              <a:t>lua_pcall</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 0, 1, 0);</a:t>
            </a:r>
          </a:p>
        </p:txBody>
      </p:sp>
      <p:sp>
        <p:nvSpPr>
          <p:cNvPr id="3" name="Rectangle 2"/>
          <p:cNvSpPr/>
          <p:nvPr/>
        </p:nvSpPr>
        <p:spPr>
          <a:xfrm>
            <a:off x="3382385" y="3168134"/>
            <a:ext cx="50292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int</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ret</a:t>
            </a:r>
            <a:r>
              <a:rPr lang="en-GB" dirty="0">
                <a:solidFill>
                  <a:srgbClr val="000000"/>
                </a:solidFill>
                <a:highlight>
                  <a:srgbClr val="FFFFFF"/>
                </a:highlight>
                <a:latin typeface="Consolas" panose="020B0609020204030204" pitchFamily="49" charset="0"/>
              </a:rPr>
              <a:t> = </a:t>
            </a:r>
            <a:r>
              <a:rPr lang="en-GB" dirty="0" err="1">
                <a:solidFill>
                  <a:srgbClr val="880000"/>
                </a:solidFill>
                <a:highlight>
                  <a:srgbClr val="FFFFFF"/>
                </a:highlight>
                <a:latin typeface="Consolas" panose="020B0609020204030204" pitchFamily="49" charset="0"/>
              </a:rPr>
              <a:t>lua_toboolean</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 -1);</a:t>
            </a:r>
            <a:endParaRPr lang="en-GB" dirty="0"/>
          </a:p>
        </p:txBody>
      </p:sp>
      <p:sp>
        <p:nvSpPr>
          <p:cNvPr id="4" name="Rectangle 3"/>
          <p:cNvSpPr/>
          <p:nvPr/>
        </p:nvSpPr>
        <p:spPr>
          <a:xfrm>
            <a:off x="4664917" y="4011830"/>
            <a:ext cx="246413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dirty="0" err="1">
                <a:solidFill>
                  <a:srgbClr val="880000"/>
                </a:solidFill>
                <a:highlight>
                  <a:srgbClr val="FFFFFF"/>
                </a:highlight>
                <a:latin typeface="Consolas" panose="020B0609020204030204" pitchFamily="49" charset="0"/>
              </a:rPr>
              <a:t>lua_close</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a:t>
            </a:r>
            <a:endParaRPr lang="en-GB" dirty="0"/>
          </a:p>
        </p:txBody>
      </p:sp>
    </p:spTree>
    <p:extLst>
      <p:ext uri="{BB962C8B-B14F-4D97-AF65-F5344CB8AC3E}">
        <p14:creationId xmlns:p14="http://schemas.microsoft.com/office/powerpoint/2010/main" val="240542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22700" y="1417935"/>
            <a:ext cx="37846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char</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luaScript</a:t>
            </a:r>
            <a:r>
              <a:rPr lang="en-GB" dirty="0">
                <a:solidFill>
                  <a:srgbClr val="000000"/>
                </a:solidFill>
                <a:highlight>
                  <a:srgbClr val="FFFFFF"/>
                </a:highlight>
                <a:latin typeface="Consolas" panose="020B0609020204030204" pitchFamily="49" charset="0"/>
              </a:rPr>
              <a:t> =</a:t>
            </a:r>
          </a:p>
          <a:p>
            <a:r>
              <a:rPr lang="en-GB" dirty="0">
                <a:solidFill>
                  <a:srgbClr val="A31515"/>
                </a:solidFill>
                <a:highlight>
                  <a:srgbClr val="FFFFFF"/>
                </a:highlight>
                <a:latin typeface="Consolas" panose="020B0609020204030204" pitchFamily="49" charset="0"/>
              </a:rPr>
              <a:t>"x = </a:t>
            </a:r>
            <a:r>
              <a:rPr lang="en-GB" dirty="0" err="1">
                <a:solidFill>
                  <a:srgbClr val="A31515"/>
                </a:solidFill>
                <a:highlight>
                  <a:srgbClr val="FFFFFF"/>
                </a:highlight>
                <a:latin typeface="Consolas" panose="020B0609020204030204" pitchFamily="49" charset="0"/>
              </a:rPr>
              <a:t>GetLockpickLevel</a:t>
            </a:r>
            <a:r>
              <a:rPr lang="en-GB" dirty="0">
                <a:solidFill>
                  <a:srgbClr val="A31515"/>
                </a:solidFill>
                <a:highlight>
                  <a:srgbClr val="FFFFFF"/>
                </a:highlight>
                <a:latin typeface="Consolas" panose="020B0609020204030204" pitchFamily="49" charset="0"/>
              </a:rPr>
              <a:t>() "</a:t>
            </a:r>
            <a:endParaRPr lang="en-GB" dirty="0">
              <a:solidFill>
                <a:srgbClr val="000000"/>
              </a:solidFill>
              <a:highlight>
                <a:srgbClr val="FFFFFF"/>
              </a:highlight>
              <a:latin typeface="Consolas" panose="020B0609020204030204" pitchFamily="49" charset="0"/>
            </a:endParaRPr>
          </a:p>
          <a:p>
            <a:r>
              <a:rPr lang="en-GB" dirty="0">
                <a:solidFill>
                  <a:srgbClr val="A31515"/>
                </a:solidFill>
                <a:highlight>
                  <a:srgbClr val="FFFFFF"/>
                </a:highlight>
                <a:latin typeface="Consolas" panose="020B0609020204030204" pitchFamily="49" charset="0"/>
              </a:rPr>
              <a:t>"return ( x &gt; 7 ) "</a:t>
            </a:r>
            <a:r>
              <a:rPr lang="en-GB" dirty="0">
                <a:solidFill>
                  <a:srgbClr val="000000"/>
                </a:solidFill>
                <a:highlight>
                  <a:srgbClr val="FFFFFF"/>
                </a:highlight>
                <a:latin typeface="Consolas" panose="020B0609020204030204" pitchFamily="49" charset="0"/>
              </a:rPr>
              <a:t>;</a:t>
            </a:r>
            <a:endParaRPr lang="en-GB" dirty="0"/>
          </a:p>
        </p:txBody>
      </p:sp>
      <p:sp>
        <p:nvSpPr>
          <p:cNvPr id="3" name="Rectangle 2"/>
          <p:cNvSpPr/>
          <p:nvPr/>
        </p:nvSpPr>
        <p:spPr>
          <a:xfrm>
            <a:off x="2667000" y="2868136"/>
            <a:ext cx="6096000" cy="147732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GB" dirty="0">
                <a:solidFill>
                  <a:srgbClr val="0000FF"/>
                </a:solidFill>
                <a:highlight>
                  <a:srgbClr val="FFFFFF"/>
                </a:highlight>
                <a:latin typeface="Consolas" panose="020B0609020204030204" pitchFamily="49" charset="0"/>
              </a:rPr>
              <a:t>int</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lua_GetLockpickLevel</a:t>
            </a:r>
            <a:r>
              <a:rPr lang="en-GB" dirty="0">
                <a:solidFill>
                  <a:srgbClr val="000000"/>
                </a:solidFill>
                <a:highlight>
                  <a:srgbClr val="FFFFFF"/>
                </a:highlight>
                <a:latin typeface="Consolas" panose="020B0609020204030204" pitchFamily="49" charset="0"/>
              </a:rPr>
              <a:t>(</a:t>
            </a:r>
            <a:r>
              <a:rPr lang="en-GB" dirty="0" err="1">
                <a:solidFill>
                  <a:srgbClr val="0000FF"/>
                </a:solidFill>
                <a:highlight>
                  <a:srgbClr val="FFFFFF"/>
                </a:highlight>
                <a:latin typeface="Consolas" panose="020B0609020204030204" pitchFamily="49" charset="0"/>
              </a:rPr>
              <a:t>lua_State</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88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lua_pushinteger</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 6);</a:t>
            </a:r>
          </a:p>
          <a:p>
            <a:r>
              <a:rPr lang="en-GB" dirty="0">
                <a:solidFill>
                  <a:srgbClr val="0000FF"/>
                </a:solidFill>
                <a:highlight>
                  <a:srgbClr val="FFFFFF"/>
                </a:highlight>
                <a:latin typeface="Consolas" panose="020B0609020204030204" pitchFamily="49" charset="0"/>
              </a:rPr>
              <a:t>    return</a:t>
            </a:r>
            <a:r>
              <a:rPr lang="en-GB" dirty="0">
                <a:solidFill>
                  <a:srgbClr val="000000"/>
                </a:solidFill>
                <a:highlight>
                  <a:srgbClr val="FFFFFF"/>
                </a:highlight>
                <a:latin typeface="Consolas" panose="020B0609020204030204" pitchFamily="49" charset="0"/>
              </a:rPr>
              <a:t>(1);</a:t>
            </a:r>
          </a:p>
          <a:p>
            <a:r>
              <a:rPr lang="en-GB" dirty="0">
                <a:solidFill>
                  <a:srgbClr val="000000"/>
                </a:solidFill>
                <a:highlight>
                  <a:srgbClr val="FFFFFF"/>
                </a:highlight>
                <a:latin typeface="Consolas" panose="020B0609020204030204" pitchFamily="49" charset="0"/>
              </a:rPr>
              <a:t>}</a:t>
            </a:r>
            <a:endParaRPr lang="en-GB" dirty="0"/>
          </a:p>
        </p:txBody>
      </p:sp>
      <p:sp>
        <p:nvSpPr>
          <p:cNvPr id="4" name="Rectangle 3"/>
          <p:cNvSpPr/>
          <p:nvPr/>
        </p:nvSpPr>
        <p:spPr>
          <a:xfrm>
            <a:off x="1574800" y="4872335"/>
            <a:ext cx="82804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err="1">
                <a:solidFill>
                  <a:srgbClr val="A000A0"/>
                </a:solidFill>
                <a:highlight>
                  <a:srgbClr val="FFFFFF"/>
                </a:highlight>
                <a:latin typeface="Consolas" panose="020B0609020204030204" pitchFamily="49" charset="0"/>
              </a:rPr>
              <a:t>lua_register</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 </a:t>
            </a:r>
            <a:r>
              <a:rPr lang="en-GB" dirty="0">
                <a:solidFill>
                  <a:srgbClr val="A31515"/>
                </a:solidFill>
                <a:highlight>
                  <a:srgbClr val="FFFFFF"/>
                </a:highlight>
                <a:latin typeface="Consolas" panose="020B0609020204030204" pitchFamily="49" charset="0"/>
              </a:rPr>
              <a:t>"</a:t>
            </a:r>
            <a:r>
              <a:rPr lang="en-GB" dirty="0" err="1">
                <a:solidFill>
                  <a:srgbClr val="A31515"/>
                </a:solidFill>
                <a:highlight>
                  <a:srgbClr val="FFFFFF"/>
                </a:highlight>
                <a:latin typeface="Consolas" panose="020B0609020204030204" pitchFamily="49" charset="0"/>
              </a:rPr>
              <a:t>GetLockpickLevel</a:t>
            </a:r>
            <a:r>
              <a:rPr lang="en-GB" dirty="0">
                <a:solidFill>
                  <a:srgbClr val="A31515"/>
                </a:solidFill>
                <a:highlight>
                  <a:srgbClr val="FFFFFF"/>
                </a:highlight>
                <a:latin typeface="Consolas" panose="020B0609020204030204" pitchFamily="49" charset="0"/>
              </a:rPr>
              <a:t>"</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lua_GetLockpickLevel</a:t>
            </a:r>
            <a:r>
              <a:rPr lang="en-GB" dirty="0">
                <a:solidFill>
                  <a:srgbClr val="000000"/>
                </a:solidFill>
                <a:highlight>
                  <a:srgbClr val="FFFFFF"/>
                </a:highlight>
                <a:latin typeface="Consolas" panose="020B0609020204030204" pitchFamily="49" charset="0"/>
              </a:rPr>
              <a:t>);</a:t>
            </a:r>
            <a:endParaRPr lang="en-GB" dirty="0"/>
          </a:p>
        </p:txBody>
      </p:sp>
    </p:spTree>
    <p:extLst>
      <p:ext uri="{BB962C8B-B14F-4D97-AF65-F5344CB8AC3E}">
        <p14:creationId xmlns:p14="http://schemas.microsoft.com/office/powerpoint/2010/main" val="276150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89300" y="1653864"/>
            <a:ext cx="561340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class</a:t>
            </a:r>
            <a:r>
              <a:rPr lang="en-GB" dirty="0">
                <a:solidFill>
                  <a:srgbClr val="000000"/>
                </a:solidFill>
                <a:highlight>
                  <a:srgbClr val="FFFFFF"/>
                </a:highlight>
                <a:latin typeface="Consolas" panose="020B0609020204030204" pitchFamily="49" charset="0"/>
              </a:rPr>
              <a:t> </a:t>
            </a:r>
            <a:r>
              <a:rPr lang="en-GB" dirty="0">
                <a:solidFill>
                  <a:srgbClr val="880000"/>
                </a:solidFill>
                <a:highlight>
                  <a:srgbClr val="FFFFFF"/>
                </a:highlight>
                <a:latin typeface="Consolas" panose="020B0609020204030204" pitchFamily="49" charset="0"/>
              </a:rPr>
              <a:t>Skills</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public</a:t>
            </a:r>
            <a:r>
              <a:rPr lang="en-GB" dirty="0">
                <a:solidFill>
                  <a:srgbClr val="000000"/>
                </a:solidFill>
                <a:highlight>
                  <a:srgbClr val="FFFFFF"/>
                </a:highlight>
                <a:latin typeface="Consolas" panose="020B0609020204030204" pitchFamily="49" charset="0"/>
              </a:rPr>
              <a:t>:</a:t>
            </a:r>
          </a:p>
          <a:p>
            <a:r>
              <a:rPr lang="en-GB" dirty="0">
                <a:solidFill>
                  <a:srgbClr val="880000"/>
                </a:solidFill>
                <a:highlight>
                  <a:srgbClr val="FFFFFF"/>
                </a:highlight>
                <a:latin typeface="Consolas" panose="020B0609020204030204" pitchFamily="49" charset="0"/>
              </a:rPr>
              <a:t>    Skills</a:t>
            </a:r>
            <a:r>
              <a:rPr lang="en-GB" dirty="0">
                <a:solidFill>
                  <a:srgbClr val="000000"/>
                </a:solidFill>
                <a:highlight>
                  <a:srgbClr val="FFFFFF"/>
                </a:highlight>
                <a:latin typeface="Consolas" panose="020B0609020204030204" pitchFamily="49" charset="0"/>
              </a:rPr>
              <a:t>(</a:t>
            </a:r>
            <a:r>
              <a:rPr lang="en-GB" dirty="0">
                <a:solidFill>
                  <a:srgbClr val="0000FF"/>
                </a:solidFill>
                <a:highlight>
                  <a:srgbClr val="FFFFFF"/>
                </a:highlight>
                <a:latin typeface="Consolas" panose="020B0609020204030204" pitchFamily="49" charset="0"/>
              </a:rPr>
              <a:t>int</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i</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LockpickLevel</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i</a:t>
            </a:r>
            <a:r>
              <a:rPr lang="en-GB" dirty="0">
                <a:solidFill>
                  <a:srgbClr val="000000"/>
                </a:solidFill>
                <a:highlight>
                  <a:srgbClr val="FFFFFF"/>
                </a:highlight>
                <a:latin typeface="Consolas" panose="020B0609020204030204" pitchFamily="49" charset="0"/>
              </a:rPr>
              <a:t>; }</a:t>
            </a:r>
          </a:p>
          <a:p>
            <a:r>
              <a:rPr lang="en-GB" dirty="0">
                <a:solidFill>
                  <a:srgbClr val="0000FF"/>
                </a:solidFill>
                <a:highlight>
                  <a:srgbClr val="FFFFFF"/>
                </a:highlight>
                <a:latin typeface="Consolas" panose="020B0609020204030204" pitchFamily="49" charset="0"/>
              </a:rPr>
              <a:t>    int</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LockpickLevel</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endParaRPr lang="en-GB" dirty="0"/>
          </a:p>
        </p:txBody>
      </p:sp>
      <p:sp>
        <p:nvSpPr>
          <p:cNvPr id="3" name="Rectangle 2"/>
          <p:cNvSpPr/>
          <p:nvPr/>
        </p:nvSpPr>
        <p:spPr>
          <a:xfrm>
            <a:off x="3289300" y="3697363"/>
            <a:ext cx="5613400"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char</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luaScript</a:t>
            </a:r>
            <a:r>
              <a:rPr lang="en-GB" dirty="0">
                <a:solidFill>
                  <a:srgbClr val="000000"/>
                </a:solidFill>
                <a:highlight>
                  <a:srgbClr val="FFFFFF"/>
                </a:highlight>
                <a:latin typeface="Consolas" panose="020B0609020204030204" pitchFamily="49" charset="0"/>
              </a:rPr>
              <a:t> =</a:t>
            </a:r>
          </a:p>
          <a:p>
            <a:r>
              <a:rPr lang="en-GB" dirty="0">
                <a:solidFill>
                  <a:srgbClr val="A31515"/>
                </a:solidFill>
                <a:highlight>
                  <a:srgbClr val="FFFFFF"/>
                </a:highlight>
                <a:latin typeface="Consolas" panose="020B0609020204030204" pitchFamily="49" charset="0"/>
              </a:rPr>
              <a:t>"function </a:t>
            </a:r>
            <a:r>
              <a:rPr lang="en-GB" dirty="0" err="1">
                <a:solidFill>
                  <a:srgbClr val="A31515"/>
                </a:solidFill>
                <a:highlight>
                  <a:srgbClr val="FFFFFF"/>
                </a:highlight>
                <a:latin typeface="Consolas" panose="020B0609020204030204" pitchFamily="49" charset="0"/>
              </a:rPr>
              <a:t>game_door_check</a:t>
            </a:r>
            <a:r>
              <a:rPr lang="en-GB" dirty="0">
                <a:solidFill>
                  <a:srgbClr val="A31515"/>
                </a:solidFill>
                <a:highlight>
                  <a:srgbClr val="FFFFFF"/>
                </a:highlight>
                <a:latin typeface="Consolas" panose="020B0609020204030204" pitchFamily="49" charset="0"/>
              </a:rPr>
              <a:t>( context ) "</a:t>
            </a:r>
            <a:endParaRPr lang="en-GB" dirty="0">
              <a:solidFill>
                <a:srgbClr val="000000"/>
              </a:solidFill>
              <a:highlight>
                <a:srgbClr val="FFFFFF"/>
              </a:highlight>
              <a:latin typeface="Consolas" panose="020B0609020204030204" pitchFamily="49" charset="0"/>
            </a:endParaRPr>
          </a:p>
          <a:p>
            <a:r>
              <a:rPr lang="en-GB" dirty="0">
                <a:solidFill>
                  <a:srgbClr val="A31515"/>
                </a:solidFill>
                <a:highlight>
                  <a:srgbClr val="FFFFFF"/>
                </a:highlight>
                <a:latin typeface="Consolas" panose="020B0609020204030204" pitchFamily="49" charset="0"/>
              </a:rPr>
              <a:t>"  local x = </a:t>
            </a:r>
            <a:r>
              <a:rPr lang="en-GB" dirty="0" err="1">
                <a:solidFill>
                  <a:srgbClr val="A31515"/>
                </a:solidFill>
                <a:highlight>
                  <a:srgbClr val="FFFFFF"/>
                </a:highlight>
                <a:latin typeface="Consolas" panose="020B0609020204030204" pitchFamily="49" charset="0"/>
              </a:rPr>
              <a:t>GetLockpickLevel</a:t>
            </a:r>
            <a:r>
              <a:rPr lang="en-GB" dirty="0">
                <a:solidFill>
                  <a:srgbClr val="A31515"/>
                </a:solidFill>
                <a:highlight>
                  <a:srgbClr val="FFFFFF"/>
                </a:highlight>
                <a:latin typeface="Consolas" panose="020B0609020204030204" pitchFamily="49" charset="0"/>
              </a:rPr>
              <a:t>( context ) "</a:t>
            </a:r>
            <a:endParaRPr lang="en-GB" dirty="0">
              <a:solidFill>
                <a:srgbClr val="000000"/>
              </a:solidFill>
              <a:highlight>
                <a:srgbClr val="FFFFFF"/>
              </a:highlight>
              <a:latin typeface="Consolas" panose="020B0609020204030204" pitchFamily="49" charset="0"/>
            </a:endParaRPr>
          </a:p>
          <a:p>
            <a:r>
              <a:rPr lang="en-GB" dirty="0">
                <a:solidFill>
                  <a:srgbClr val="A31515"/>
                </a:solidFill>
                <a:highlight>
                  <a:srgbClr val="FFFFFF"/>
                </a:highlight>
                <a:latin typeface="Consolas" panose="020B0609020204030204" pitchFamily="49" charset="0"/>
              </a:rPr>
              <a:t>"  return ( x &gt; 7 ) "</a:t>
            </a:r>
            <a:endParaRPr lang="en-GB" dirty="0">
              <a:solidFill>
                <a:srgbClr val="000000"/>
              </a:solidFill>
              <a:highlight>
                <a:srgbClr val="FFFFFF"/>
              </a:highlight>
              <a:latin typeface="Consolas" panose="020B0609020204030204" pitchFamily="49" charset="0"/>
            </a:endParaRPr>
          </a:p>
          <a:p>
            <a:r>
              <a:rPr lang="en-GB" dirty="0">
                <a:solidFill>
                  <a:srgbClr val="A31515"/>
                </a:solidFill>
                <a:highlight>
                  <a:srgbClr val="FFFFFF"/>
                </a:highlight>
                <a:latin typeface="Consolas" panose="020B0609020204030204" pitchFamily="49" charset="0"/>
              </a:rPr>
              <a:t>"end "</a:t>
            </a:r>
            <a:r>
              <a:rPr lang="en-GB" dirty="0">
                <a:solidFill>
                  <a:srgbClr val="000000"/>
                </a:solidFill>
                <a:highlight>
                  <a:srgbClr val="FFFFFF"/>
                </a:highlight>
                <a:latin typeface="Consolas" panose="020B0609020204030204" pitchFamily="49" charset="0"/>
              </a:rPr>
              <a:t>;</a:t>
            </a:r>
            <a:endParaRPr lang="en-GB" dirty="0"/>
          </a:p>
        </p:txBody>
      </p:sp>
      <p:sp>
        <p:nvSpPr>
          <p:cNvPr id="4" name="Rectangle 3"/>
          <p:cNvSpPr/>
          <p:nvPr/>
        </p:nvSpPr>
        <p:spPr>
          <a:xfrm>
            <a:off x="2362200" y="592034"/>
            <a:ext cx="7467600"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int</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lua_GetLockpickLevel</a:t>
            </a:r>
            <a:r>
              <a:rPr lang="en-GB" dirty="0">
                <a:solidFill>
                  <a:srgbClr val="000000"/>
                </a:solidFill>
                <a:highlight>
                  <a:srgbClr val="FFFFFF"/>
                </a:highlight>
                <a:latin typeface="Consolas" panose="020B0609020204030204" pitchFamily="49" charset="0"/>
              </a:rPr>
              <a:t>(</a:t>
            </a:r>
            <a:r>
              <a:rPr lang="en-GB" dirty="0" err="1">
                <a:solidFill>
                  <a:srgbClr val="0000FF"/>
                </a:solidFill>
                <a:highlight>
                  <a:srgbClr val="FFFFFF"/>
                </a:highlight>
                <a:latin typeface="Consolas" panose="020B0609020204030204" pitchFamily="49" charset="0"/>
              </a:rPr>
              <a:t>lua_State</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int</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Args</a:t>
            </a:r>
            <a:r>
              <a:rPr lang="en-GB" dirty="0">
                <a:solidFill>
                  <a:srgbClr val="000000"/>
                </a:solidFill>
                <a:highlight>
                  <a:srgbClr val="FFFFFF"/>
                </a:highlight>
                <a:latin typeface="Consolas" panose="020B0609020204030204" pitchFamily="49" charset="0"/>
              </a:rPr>
              <a:t> = </a:t>
            </a:r>
            <a:r>
              <a:rPr lang="en-GB" dirty="0" err="1">
                <a:solidFill>
                  <a:srgbClr val="880000"/>
                </a:solidFill>
                <a:highlight>
                  <a:srgbClr val="FFFFFF"/>
                </a:highlight>
                <a:latin typeface="Consolas" panose="020B0609020204030204" pitchFamily="49" charset="0"/>
              </a:rPr>
              <a:t>lua_gettop</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if</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Args</a:t>
            </a:r>
            <a:r>
              <a:rPr lang="en-GB" dirty="0">
                <a:solidFill>
                  <a:srgbClr val="000000"/>
                </a:solidFill>
                <a:highlight>
                  <a:srgbClr val="FFFFFF"/>
                </a:highlight>
                <a:latin typeface="Consolas" panose="020B0609020204030204" pitchFamily="49" charset="0"/>
              </a:rPr>
              <a:t> != 1)</a:t>
            </a:r>
          </a:p>
          <a:p>
            <a:r>
              <a:rPr lang="en-GB" dirty="0">
                <a:solidFill>
                  <a:srgbClr val="000000"/>
                </a:solidFill>
                <a:highlight>
                  <a:srgbClr val="FFFFFF"/>
                </a:highlight>
                <a:latin typeface="Consolas" panose="020B0609020204030204" pitchFamily="49" charset="0"/>
              </a:rPr>
              <a:t>    {</a:t>
            </a:r>
          </a:p>
          <a:p>
            <a:r>
              <a:rPr lang="en-GB" dirty="0">
                <a:solidFill>
                  <a:srgbClr val="88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lua_pushstring</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 </a:t>
            </a:r>
            <a:r>
              <a:rPr lang="en-GB" dirty="0">
                <a:solidFill>
                  <a:srgbClr val="A31515"/>
                </a:solidFill>
                <a:highlight>
                  <a:srgbClr val="FFFFFF"/>
                </a:highlight>
                <a:latin typeface="Consolas" panose="020B0609020204030204" pitchFamily="49" charset="0"/>
              </a:rPr>
              <a:t>"Script Error 1"</a:t>
            </a:r>
            <a:r>
              <a:rPr lang="en-GB" dirty="0">
                <a:solidFill>
                  <a:srgbClr val="000000"/>
                </a:solidFill>
                <a:highlight>
                  <a:srgbClr val="FFFFFF"/>
                </a:highlight>
                <a:latin typeface="Consolas" panose="020B0609020204030204" pitchFamily="49" charset="0"/>
              </a:rPr>
              <a:t>);</a:t>
            </a:r>
          </a:p>
          <a:p>
            <a:r>
              <a:rPr lang="en-GB" dirty="0">
                <a:solidFill>
                  <a:srgbClr val="88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lua_error</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Skills</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Data</a:t>
            </a:r>
            <a:r>
              <a:rPr lang="en-GB" dirty="0">
                <a:solidFill>
                  <a:srgbClr val="000000"/>
                </a:solidFill>
                <a:highlight>
                  <a:srgbClr val="FFFFFF"/>
                </a:highlight>
                <a:latin typeface="Consolas" panose="020B0609020204030204" pitchFamily="49" charset="0"/>
              </a:rPr>
              <a:t> = (</a:t>
            </a:r>
            <a:r>
              <a:rPr lang="en-GB" dirty="0">
                <a:solidFill>
                  <a:srgbClr val="880000"/>
                </a:solidFill>
                <a:highlight>
                  <a:srgbClr val="FFFFFF"/>
                </a:highlight>
                <a:latin typeface="Consolas" panose="020B0609020204030204" pitchFamily="49" charset="0"/>
              </a:rPr>
              <a:t>Skills</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lua_touserdata</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 1);</a:t>
            </a:r>
          </a:p>
          <a:p>
            <a:r>
              <a:rPr lang="en-GB" dirty="0">
                <a:solidFill>
                  <a:srgbClr val="0000FF"/>
                </a:solidFill>
                <a:highlight>
                  <a:srgbClr val="FFFFFF"/>
                </a:highlight>
                <a:latin typeface="Consolas" panose="020B0609020204030204" pitchFamily="49" charset="0"/>
              </a:rPr>
              <a:t>    if</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Data</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88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lua_pushstring</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 </a:t>
            </a:r>
            <a:r>
              <a:rPr lang="en-GB" dirty="0">
                <a:solidFill>
                  <a:srgbClr val="A31515"/>
                </a:solidFill>
                <a:highlight>
                  <a:srgbClr val="FFFFFF"/>
                </a:highlight>
                <a:latin typeface="Consolas" panose="020B0609020204030204" pitchFamily="49" charset="0"/>
              </a:rPr>
              <a:t>"Script Error 2"</a:t>
            </a:r>
            <a:r>
              <a:rPr lang="en-GB" dirty="0">
                <a:solidFill>
                  <a:srgbClr val="000000"/>
                </a:solidFill>
                <a:highlight>
                  <a:srgbClr val="FFFFFF"/>
                </a:highlight>
                <a:latin typeface="Consolas" panose="020B0609020204030204" pitchFamily="49" charset="0"/>
              </a:rPr>
              <a:t>);</a:t>
            </a:r>
          </a:p>
          <a:p>
            <a:r>
              <a:rPr lang="en-GB" dirty="0">
                <a:solidFill>
                  <a:srgbClr val="88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lua_error</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endParaRPr lang="en-GB" dirty="0">
              <a:solidFill>
                <a:srgbClr val="000000"/>
              </a:solidFill>
              <a:highlight>
                <a:srgbClr val="FFFFFF"/>
              </a:highlight>
              <a:latin typeface="Consolas" panose="020B0609020204030204" pitchFamily="49" charset="0"/>
            </a:endParaRPr>
          </a:p>
          <a:p>
            <a:r>
              <a:rPr lang="en-GB" dirty="0">
                <a:solidFill>
                  <a:srgbClr val="88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lua_pushinteger</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luaState</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Data</a:t>
            </a:r>
            <a:r>
              <a:rPr lang="en-GB" dirty="0">
                <a:solidFill>
                  <a:srgbClr val="000000"/>
                </a:solidFill>
                <a:highlight>
                  <a:srgbClr val="FFFFFF"/>
                </a:highlight>
                <a:latin typeface="Consolas" panose="020B0609020204030204" pitchFamily="49" charset="0"/>
              </a:rPr>
              <a:t>-&gt;</a:t>
            </a:r>
            <a:r>
              <a:rPr lang="en-GB" dirty="0" err="1">
                <a:solidFill>
                  <a:srgbClr val="000080"/>
                </a:solidFill>
                <a:highlight>
                  <a:srgbClr val="FFFFFF"/>
                </a:highlight>
                <a:latin typeface="Consolas" panose="020B0609020204030204" pitchFamily="49" charset="0"/>
              </a:rPr>
              <a:t>LockpickLevel</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return</a:t>
            </a:r>
            <a:r>
              <a:rPr lang="en-GB" dirty="0">
                <a:solidFill>
                  <a:srgbClr val="000000"/>
                </a:solidFill>
                <a:highlight>
                  <a:srgbClr val="FFFFFF"/>
                </a:highlight>
                <a:latin typeface="Consolas" panose="020B0609020204030204" pitchFamily="49" charset="0"/>
              </a:rPr>
              <a:t>(1);</a:t>
            </a:r>
          </a:p>
          <a:p>
            <a:r>
              <a:rPr lang="en-GB" dirty="0">
                <a:solidFill>
                  <a:srgbClr val="000000"/>
                </a:solidFill>
                <a:highlight>
                  <a:srgbClr val="FFFFFF"/>
                </a:highlight>
                <a:latin typeface="Consolas" panose="020B0609020204030204" pitchFamily="49" charset="0"/>
              </a:rPr>
              <a:t>}</a:t>
            </a:r>
            <a:endParaRPr lang="en-GB" dirty="0"/>
          </a:p>
        </p:txBody>
      </p:sp>
    </p:spTree>
    <p:extLst>
      <p:ext uri="{BB962C8B-B14F-4D97-AF65-F5344CB8AC3E}">
        <p14:creationId xmlns:p14="http://schemas.microsoft.com/office/powerpoint/2010/main" val="291982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352800" y="2032338"/>
            <a:ext cx="6096000" cy="36933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GB" dirty="0">
                <a:solidFill>
                  <a:srgbClr val="000080"/>
                </a:solidFill>
                <a:highlight>
                  <a:srgbClr val="FFFFFF"/>
                </a:highlight>
                <a:latin typeface="Consolas" panose="020B0609020204030204" pitchFamily="49" charset="0"/>
              </a:rPr>
              <a:t>Status</a:t>
            </a:r>
            <a:r>
              <a:rPr lang="en-GB" dirty="0">
                <a:solidFill>
                  <a:srgbClr val="000000"/>
                </a:solidFill>
                <a:highlight>
                  <a:srgbClr val="FFFFFF"/>
                </a:highlight>
                <a:latin typeface="Consolas" panose="020B0609020204030204" pitchFamily="49" charset="0"/>
              </a:rPr>
              <a:t> = </a:t>
            </a:r>
            <a:r>
              <a:rPr lang="en-GB" dirty="0" err="1">
                <a:solidFill>
                  <a:srgbClr val="A000A0"/>
                </a:solidFill>
                <a:highlight>
                  <a:srgbClr val="FFFFFF"/>
                </a:highlight>
                <a:latin typeface="Consolas" panose="020B0609020204030204" pitchFamily="49" charset="0"/>
              </a:rPr>
              <a:t>lua_pcall</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 0, 0, 0);</a:t>
            </a:r>
          </a:p>
        </p:txBody>
      </p:sp>
      <p:sp>
        <p:nvSpPr>
          <p:cNvPr id="3" name="Rectangle 2"/>
          <p:cNvSpPr/>
          <p:nvPr/>
        </p:nvSpPr>
        <p:spPr>
          <a:xfrm>
            <a:off x="3352800" y="2571234"/>
            <a:ext cx="60960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err="1">
                <a:solidFill>
                  <a:srgbClr val="880000"/>
                </a:solidFill>
                <a:highlight>
                  <a:srgbClr val="FFFFFF"/>
                </a:highlight>
                <a:latin typeface="Consolas" panose="020B0609020204030204" pitchFamily="49" charset="0"/>
              </a:rPr>
              <a:t>lua_getglobal</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 </a:t>
            </a:r>
            <a:r>
              <a:rPr lang="en-GB" dirty="0">
                <a:solidFill>
                  <a:srgbClr val="A31515"/>
                </a:solidFill>
                <a:highlight>
                  <a:srgbClr val="FFFFFF"/>
                </a:highlight>
                <a:latin typeface="Consolas" panose="020B0609020204030204" pitchFamily="49" charset="0"/>
              </a:rPr>
              <a:t>"</a:t>
            </a:r>
            <a:r>
              <a:rPr lang="en-GB" dirty="0" err="1">
                <a:solidFill>
                  <a:srgbClr val="A31515"/>
                </a:solidFill>
                <a:highlight>
                  <a:srgbClr val="FFFFFF"/>
                </a:highlight>
                <a:latin typeface="Consolas" panose="020B0609020204030204" pitchFamily="49" charset="0"/>
              </a:rPr>
              <a:t>game_door_check</a:t>
            </a:r>
            <a:r>
              <a:rPr lang="en-GB" dirty="0">
                <a:solidFill>
                  <a:srgbClr val="A31515"/>
                </a:solidFill>
                <a:highlight>
                  <a:srgbClr val="FFFFFF"/>
                </a:highlight>
                <a:latin typeface="Consolas" panose="020B0609020204030204" pitchFamily="49" charset="0"/>
              </a:rPr>
              <a:t>"</a:t>
            </a:r>
            <a:r>
              <a:rPr lang="en-GB" dirty="0">
                <a:solidFill>
                  <a:srgbClr val="000000"/>
                </a:solidFill>
                <a:highlight>
                  <a:srgbClr val="FFFFFF"/>
                </a:highlight>
                <a:latin typeface="Consolas" panose="020B0609020204030204" pitchFamily="49" charset="0"/>
              </a:rPr>
              <a:t>);</a:t>
            </a:r>
            <a:endParaRPr lang="en-GB" dirty="0"/>
          </a:p>
        </p:txBody>
      </p:sp>
      <p:sp>
        <p:nvSpPr>
          <p:cNvPr id="5" name="Rectangle 4"/>
          <p:cNvSpPr/>
          <p:nvPr/>
        </p:nvSpPr>
        <p:spPr>
          <a:xfrm>
            <a:off x="3352800" y="3110130"/>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GB" dirty="0">
                <a:solidFill>
                  <a:srgbClr val="2B91AF"/>
                </a:solidFill>
                <a:highlight>
                  <a:srgbClr val="FFFFFF"/>
                </a:highlight>
                <a:latin typeface="Consolas" panose="020B0609020204030204" pitchFamily="49" charset="0"/>
              </a:rPr>
              <a:t>Skills</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Data</a:t>
            </a:r>
            <a:r>
              <a:rPr lang="en-GB" dirty="0">
                <a:solidFill>
                  <a:srgbClr val="000000"/>
                </a:solidFill>
                <a:highlight>
                  <a:srgbClr val="FFFFFF"/>
                </a:highlight>
                <a:latin typeface="Consolas" panose="020B0609020204030204" pitchFamily="49" charset="0"/>
              </a:rPr>
              <a:t>(8);</a:t>
            </a:r>
          </a:p>
          <a:p>
            <a:r>
              <a:rPr lang="en-GB" dirty="0" err="1">
                <a:solidFill>
                  <a:srgbClr val="880000"/>
                </a:solidFill>
                <a:highlight>
                  <a:srgbClr val="FFFFFF"/>
                </a:highlight>
                <a:latin typeface="Consolas" panose="020B0609020204030204" pitchFamily="49" charset="0"/>
              </a:rPr>
              <a:t>lua_pushlightuserdata</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lState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void</a:t>
            </a:r>
            <a:r>
              <a:rPr lang="en-GB" dirty="0">
                <a:solidFill>
                  <a:srgbClr val="000000"/>
                </a:solidFill>
                <a:highlight>
                  <a:srgbClr val="FFFFFF"/>
                </a:highlight>
                <a:latin typeface="Consolas" panose="020B0609020204030204" pitchFamily="49" charset="0"/>
              </a:rPr>
              <a:t> *)&amp;</a:t>
            </a:r>
            <a:r>
              <a:rPr lang="en-GB" dirty="0">
                <a:solidFill>
                  <a:srgbClr val="000080"/>
                </a:solidFill>
                <a:highlight>
                  <a:srgbClr val="FFFFFF"/>
                </a:highlight>
                <a:latin typeface="Consolas" panose="020B0609020204030204" pitchFamily="49" charset="0"/>
              </a:rPr>
              <a:t>Data</a:t>
            </a:r>
            <a:r>
              <a:rPr lang="en-GB" dirty="0">
                <a:solidFill>
                  <a:srgbClr val="000000"/>
                </a:solidFill>
                <a:highlight>
                  <a:srgbClr val="FFFFFF"/>
                </a:highlight>
                <a:latin typeface="Consolas" panose="020B0609020204030204" pitchFamily="49" charset="0"/>
              </a:rPr>
              <a:t>);</a:t>
            </a:r>
            <a:endParaRPr lang="en-GB" dirty="0"/>
          </a:p>
        </p:txBody>
      </p:sp>
      <p:sp>
        <p:nvSpPr>
          <p:cNvPr id="6" name="Rectangle 5"/>
          <p:cNvSpPr/>
          <p:nvPr/>
        </p:nvSpPr>
        <p:spPr>
          <a:xfrm>
            <a:off x="3352800" y="3926025"/>
            <a:ext cx="60960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00FF"/>
                </a:solidFill>
                <a:highlight>
                  <a:srgbClr val="FFFFFF"/>
                </a:highlight>
                <a:latin typeface="Consolas" panose="020B0609020204030204" pitchFamily="49" charset="0"/>
              </a:rPr>
              <a:t>Status</a:t>
            </a:r>
            <a:r>
              <a:rPr lang="en-US" dirty="0">
                <a:solidFill>
                  <a:srgbClr val="000000"/>
                </a:solidFill>
                <a:highlight>
                  <a:srgbClr val="FFFFFF"/>
                </a:highlight>
                <a:latin typeface="Consolas" panose="020B0609020204030204" pitchFamily="49" charset="0"/>
              </a:rPr>
              <a:t> = </a:t>
            </a:r>
            <a:r>
              <a:rPr lang="en-US" dirty="0" err="1">
                <a:solidFill>
                  <a:srgbClr val="A000A0"/>
                </a:solidFill>
                <a:highlight>
                  <a:srgbClr val="FFFFFF"/>
                </a:highlight>
                <a:latin typeface="Consolas" panose="020B0609020204030204" pitchFamily="49" charset="0"/>
              </a:rPr>
              <a:t>lua_pcall</a:t>
            </a:r>
            <a:r>
              <a:rPr lang="en-US" dirty="0">
                <a:solidFill>
                  <a:srgbClr val="000000"/>
                </a:solidFill>
                <a:highlight>
                  <a:srgbClr val="FFFFFF"/>
                </a:highlight>
                <a:latin typeface="Consolas" panose="020B0609020204030204" pitchFamily="49" charset="0"/>
              </a:rPr>
              <a:t>(</a:t>
            </a:r>
            <a:r>
              <a:rPr lang="en-US" dirty="0" err="1">
                <a:solidFill>
                  <a:srgbClr val="000000"/>
                </a:solidFill>
                <a:highlight>
                  <a:srgbClr val="FFFFFF"/>
                </a:highlight>
                <a:latin typeface="Consolas" panose="020B0609020204030204" pitchFamily="49" charset="0"/>
              </a:rPr>
              <a:t>lState</a:t>
            </a:r>
            <a:r>
              <a:rPr lang="en-US" dirty="0">
                <a:solidFill>
                  <a:srgbClr val="000000"/>
                </a:solidFill>
                <a:highlight>
                  <a:srgbClr val="FFFFFF"/>
                </a:highlight>
                <a:latin typeface="Consolas" panose="020B0609020204030204" pitchFamily="49" charset="0"/>
              </a:rPr>
              <a:t>, 1, 1, 0);</a:t>
            </a:r>
            <a:endParaRPr lang="en-GB" dirty="0"/>
          </a:p>
        </p:txBody>
      </p:sp>
    </p:spTree>
    <p:extLst>
      <p:ext uri="{BB962C8B-B14F-4D97-AF65-F5344CB8AC3E}">
        <p14:creationId xmlns:p14="http://schemas.microsoft.com/office/powerpoint/2010/main" val="417084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ar engine turbo"/>
          <p:cNvPicPr>
            <a:picLocks noChangeAspect="1" noChangeArrowheads="1"/>
          </p:cNvPicPr>
          <p:nvPr/>
        </p:nvPicPr>
        <p:blipFill rotWithShape="1">
          <a:blip r:embed="rId3">
            <a:extLst>
              <a:ext uri="{28A0092B-C50C-407E-A947-70E740481C1C}">
                <a14:useLocalDpi xmlns:a14="http://schemas.microsoft.com/office/drawing/2010/main" val="0"/>
              </a:ext>
            </a:extLst>
          </a:blip>
          <a:srcRect t="5738" b="42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42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ythons"/>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584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nationaljournal.com/media/media/2015/02/08/nsteinimage-44430_0vdHR2n.jpg"/>
          <p:cNvPicPr>
            <a:picLocks noChangeAspect="1" noChangeArrowheads="1"/>
          </p:cNvPicPr>
          <p:nvPr/>
        </p:nvPicPr>
        <p:blipFill rotWithShape="1">
          <a:blip r:embed="rId3">
            <a:extLst>
              <a:ext uri="{28A0092B-C50C-407E-A947-70E740481C1C}">
                <a14:useLocalDpi xmlns:a14="http://schemas.microsoft.com/office/drawing/2010/main" val="0"/>
              </a:ext>
            </a:extLst>
          </a:blip>
          <a:srcRect t="160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686310" y="1003300"/>
            <a:ext cx="2819400" cy="78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Rapid Prototyping</a:t>
            </a:r>
          </a:p>
        </p:txBody>
      </p:sp>
    </p:spTree>
    <p:extLst>
      <p:ext uri="{BB962C8B-B14F-4D97-AF65-F5344CB8AC3E}">
        <p14:creationId xmlns:p14="http://schemas.microsoft.com/office/powerpoint/2010/main" val="82409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ww.nationaljournal.com/media/media/2015/02/08/nsteinimage-44430_0vdHR2n.jpg"/>
          <p:cNvPicPr>
            <a:picLocks noChangeAspect="1" noChangeArrowheads="1"/>
          </p:cNvPicPr>
          <p:nvPr/>
        </p:nvPicPr>
        <p:blipFill rotWithShape="1">
          <a:blip r:embed="rId3">
            <a:extLst>
              <a:ext uri="{28A0092B-C50C-407E-A947-70E740481C1C}">
                <a14:useLocalDpi xmlns:a14="http://schemas.microsoft.com/office/drawing/2010/main" val="0"/>
              </a:ext>
            </a:extLst>
          </a:blip>
          <a:srcRect t="160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686310" y="1003300"/>
            <a:ext cx="2819400" cy="78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Rapid Prototyping</a:t>
            </a:r>
          </a:p>
        </p:txBody>
      </p:sp>
      <p:sp>
        <p:nvSpPr>
          <p:cNvPr id="4" name="Rounded Rectangle 3"/>
          <p:cNvSpPr/>
          <p:nvPr/>
        </p:nvSpPr>
        <p:spPr>
          <a:xfrm>
            <a:off x="4686310" y="2793990"/>
            <a:ext cx="2819400" cy="78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Design Focused</a:t>
            </a:r>
          </a:p>
        </p:txBody>
      </p:sp>
    </p:spTree>
    <p:extLst>
      <p:ext uri="{BB962C8B-B14F-4D97-AF65-F5344CB8AC3E}">
        <p14:creationId xmlns:p14="http://schemas.microsoft.com/office/powerpoint/2010/main" val="2023332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ww.nationaljournal.com/media/media/2015/02/08/nsteinimage-44430_0vdHR2n.jpg"/>
          <p:cNvPicPr>
            <a:picLocks noChangeAspect="1" noChangeArrowheads="1"/>
          </p:cNvPicPr>
          <p:nvPr/>
        </p:nvPicPr>
        <p:blipFill rotWithShape="1">
          <a:blip r:embed="rId3">
            <a:extLst>
              <a:ext uri="{28A0092B-C50C-407E-A947-70E740481C1C}">
                <a14:useLocalDpi xmlns:a14="http://schemas.microsoft.com/office/drawing/2010/main" val="0"/>
              </a:ext>
            </a:extLst>
          </a:blip>
          <a:srcRect t="160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686310" y="1003300"/>
            <a:ext cx="2819400" cy="78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Rapid Prototyping</a:t>
            </a:r>
          </a:p>
        </p:txBody>
      </p:sp>
      <p:sp>
        <p:nvSpPr>
          <p:cNvPr id="6" name="Rounded Rectangle 5"/>
          <p:cNvSpPr/>
          <p:nvPr/>
        </p:nvSpPr>
        <p:spPr>
          <a:xfrm>
            <a:off x="4686310" y="2793990"/>
            <a:ext cx="2819400" cy="78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Design Focused</a:t>
            </a:r>
          </a:p>
        </p:txBody>
      </p:sp>
      <p:sp>
        <p:nvSpPr>
          <p:cNvPr id="7" name="Rounded Rectangle 6"/>
          <p:cNvSpPr/>
          <p:nvPr/>
        </p:nvSpPr>
        <p:spPr>
          <a:xfrm>
            <a:off x="4686310" y="4584680"/>
            <a:ext cx="2819400" cy="78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Speed and Memory</a:t>
            </a:r>
          </a:p>
        </p:txBody>
      </p:sp>
    </p:spTree>
    <p:extLst>
      <p:ext uri="{BB962C8B-B14F-4D97-AF65-F5344CB8AC3E}">
        <p14:creationId xmlns:p14="http://schemas.microsoft.com/office/powerpoint/2010/main" val="2651760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nationaljournal.com/media/media/2015/02/08/nsteinimage-44430_0vdHR2n.jpg"/>
          <p:cNvPicPr>
            <a:picLocks noChangeAspect="1" noChangeArrowheads="1"/>
          </p:cNvPicPr>
          <p:nvPr/>
        </p:nvPicPr>
        <p:blipFill rotWithShape="1">
          <a:blip r:embed="rId3">
            <a:extLst>
              <a:ext uri="{28A0092B-C50C-407E-A947-70E740481C1C}">
                <a14:useLocalDpi xmlns:a14="http://schemas.microsoft.com/office/drawing/2010/main" val="0"/>
              </a:ext>
            </a:extLst>
          </a:blip>
          <a:srcRect t="160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s://upload.wikimedia.org/wikipedia/commons/thumb/6/6a/Lua-logo-nolabel.svg/2000px-Lua-logo-nolabe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1997085"/>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Image result for 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530" y="1911355"/>
            <a:ext cx="3219460" cy="32194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Image result for javascript v8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1145" y="1994249"/>
            <a:ext cx="3431094" cy="305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76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14700" y="3005435"/>
            <a:ext cx="6096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GB" dirty="0">
                <a:latin typeface=""/>
              </a:rPr>
              <a:t>variable </a:t>
            </a:r>
            <a:r>
              <a:rPr lang="en-GB" dirty="0">
                <a:solidFill>
                  <a:srgbClr val="666666"/>
                </a:solidFill>
                <a:latin typeface=""/>
              </a:rPr>
              <a:t>= 10</a:t>
            </a:r>
          </a:p>
          <a:p>
            <a:r>
              <a:rPr lang="en-GB" dirty="0">
                <a:latin typeface=""/>
              </a:rPr>
              <a:t>variable </a:t>
            </a:r>
            <a:r>
              <a:rPr lang="en-GB" dirty="0">
                <a:solidFill>
                  <a:srgbClr val="666666"/>
                </a:solidFill>
                <a:latin typeface=""/>
              </a:rPr>
              <a:t>= 10.5</a:t>
            </a:r>
          </a:p>
          <a:p>
            <a:r>
              <a:rPr lang="en-GB" dirty="0">
                <a:latin typeface=""/>
              </a:rPr>
              <a:t>variable </a:t>
            </a:r>
            <a:r>
              <a:rPr lang="en-GB" dirty="0">
                <a:solidFill>
                  <a:srgbClr val="666666"/>
                </a:solidFill>
                <a:latin typeface=""/>
              </a:rPr>
              <a:t>= </a:t>
            </a:r>
            <a:r>
              <a:rPr lang="en-GB" dirty="0">
                <a:solidFill>
                  <a:srgbClr val="BA2121"/>
                </a:solidFill>
                <a:latin typeface=""/>
              </a:rPr>
              <a:t>"hello world"</a:t>
            </a:r>
          </a:p>
        </p:txBody>
      </p:sp>
      <p:sp>
        <p:nvSpPr>
          <p:cNvPr id="5" name="Rectangle 4"/>
          <p:cNvSpPr/>
          <p:nvPr/>
        </p:nvSpPr>
        <p:spPr>
          <a:xfrm>
            <a:off x="3314700" y="1279436"/>
            <a:ext cx="6096000" cy="120032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GB" i="1" dirty="0">
                <a:solidFill>
                  <a:srgbClr val="408080"/>
                </a:solidFill>
                <a:latin typeface=""/>
              </a:rPr>
              <a:t>-- this is a comment</a:t>
            </a:r>
          </a:p>
          <a:p>
            <a:endParaRPr lang="en-GB" dirty="0">
              <a:latin typeface=""/>
            </a:endParaRPr>
          </a:p>
          <a:p>
            <a:r>
              <a:rPr lang="en-GB" i="1" dirty="0">
                <a:solidFill>
                  <a:srgbClr val="408080"/>
                </a:solidFill>
                <a:latin typeface=""/>
              </a:rPr>
              <a:t>--[[ This is a </a:t>
            </a:r>
          </a:p>
          <a:p>
            <a:r>
              <a:rPr lang="en-GB" i="1" dirty="0">
                <a:solidFill>
                  <a:srgbClr val="408080"/>
                </a:solidFill>
                <a:latin typeface=""/>
              </a:rPr>
              <a:t>multiline comment ]]--</a:t>
            </a:r>
          </a:p>
        </p:txBody>
      </p:sp>
      <p:sp>
        <p:nvSpPr>
          <p:cNvPr id="7" name="Rectangle 6"/>
          <p:cNvSpPr/>
          <p:nvPr/>
        </p:nvSpPr>
        <p:spPr>
          <a:xfrm>
            <a:off x="3314700" y="4269769"/>
            <a:ext cx="356059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8000"/>
                </a:solidFill>
                <a:latin typeface=""/>
              </a:rPr>
              <a:t>local </a:t>
            </a:r>
            <a:r>
              <a:rPr lang="en-US" dirty="0" err="1">
                <a:latin typeface=""/>
              </a:rPr>
              <a:t>localvariable</a:t>
            </a:r>
            <a:r>
              <a:rPr lang="en-US" dirty="0">
                <a:solidFill>
                  <a:srgbClr val="008000"/>
                </a:solidFill>
                <a:latin typeface=""/>
              </a:rPr>
              <a:t> </a:t>
            </a:r>
            <a:r>
              <a:rPr lang="en-US" dirty="0">
                <a:solidFill>
                  <a:srgbClr val="666666"/>
                </a:solidFill>
                <a:latin typeface=""/>
              </a:rPr>
              <a:t>= </a:t>
            </a:r>
            <a:r>
              <a:rPr lang="en-US" dirty="0">
                <a:solidFill>
                  <a:srgbClr val="BA2121"/>
                </a:solidFill>
                <a:latin typeface=""/>
              </a:rPr>
              <a:t>"this is local"</a:t>
            </a:r>
          </a:p>
        </p:txBody>
      </p:sp>
    </p:spTree>
    <p:extLst>
      <p:ext uri="{BB962C8B-B14F-4D97-AF65-F5344CB8AC3E}">
        <p14:creationId xmlns:p14="http://schemas.microsoft.com/office/powerpoint/2010/main" val="275267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Image result for lua"/>
          <p:cNvPicPr>
            <a:picLocks noChangeAspect="1" noChangeArrowheads="1"/>
          </p:cNvPicPr>
          <p:nvPr/>
        </p:nvPicPr>
        <p:blipFill rotWithShape="1">
          <a:blip r:embed="rId3">
            <a:extLst>
              <a:ext uri="{28A0092B-C50C-407E-A947-70E740481C1C}">
                <a14:useLocalDpi xmlns:a14="http://schemas.microsoft.com/office/drawing/2010/main" val="0"/>
              </a:ext>
            </a:extLst>
          </a:blip>
          <a:srcRect b="24545"/>
          <a:stretch/>
        </p:blipFill>
        <p:spPr bwMode="auto">
          <a:xfrm>
            <a:off x="0" y="-41617"/>
            <a:ext cx="12192000" cy="68996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37050" y="1122740"/>
            <a:ext cx="38735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8000"/>
                </a:solidFill>
                <a:latin typeface=""/>
              </a:rPr>
              <a:t>function </a:t>
            </a:r>
            <a:r>
              <a:rPr lang="en-GB" dirty="0">
                <a:solidFill>
                  <a:srgbClr val="0000FF"/>
                </a:solidFill>
                <a:latin typeface=""/>
              </a:rPr>
              <a:t>Double(</a:t>
            </a:r>
            <a:r>
              <a:rPr lang="en-GB" dirty="0" err="1">
                <a:solidFill>
                  <a:srgbClr val="0000FF"/>
                </a:solidFill>
                <a:latin typeface=""/>
              </a:rPr>
              <a:t>val</a:t>
            </a:r>
            <a:r>
              <a:rPr lang="en-GB" dirty="0">
                <a:solidFill>
                  <a:srgbClr val="0000FF"/>
                </a:solidFill>
                <a:latin typeface=""/>
              </a:rPr>
              <a:t>)</a:t>
            </a:r>
          </a:p>
          <a:p>
            <a:r>
              <a:rPr lang="en-GB" dirty="0">
                <a:solidFill>
                  <a:srgbClr val="008000"/>
                </a:solidFill>
                <a:latin typeface=""/>
              </a:rPr>
              <a:t>    return </a:t>
            </a:r>
            <a:r>
              <a:rPr lang="en-GB" dirty="0" err="1">
                <a:latin typeface=""/>
              </a:rPr>
              <a:t>val</a:t>
            </a:r>
            <a:r>
              <a:rPr lang="en-GB" dirty="0">
                <a:latin typeface=""/>
              </a:rPr>
              <a:t> * 2</a:t>
            </a:r>
          </a:p>
          <a:p>
            <a:r>
              <a:rPr lang="en-GB" dirty="0">
                <a:solidFill>
                  <a:srgbClr val="008000"/>
                </a:solidFill>
                <a:latin typeface=""/>
              </a:rPr>
              <a:t>end</a:t>
            </a:r>
          </a:p>
        </p:txBody>
      </p:sp>
      <p:sp>
        <p:nvSpPr>
          <p:cNvPr id="5" name="Rectangle 4"/>
          <p:cNvSpPr/>
          <p:nvPr/>
        </p:nvSpPr>
        <p:spPr>
          <a:xfrm>
            <a:off x="4337050" y="2292771"/>
            <a:ext cx="38735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latin typeface=""/>
              </a:rPr>
              <a:t>x = Double(5)</a:t>
            </a:r>
          </a:p>
          <a:p>
            <a:r>
              <a:rPr lang="en-GB" dirty="0">
                <a:solidFill>
                  <a:srgbClr val="008000"/>
                </a:solidFill>
                <a:latin typeface=""/>
              </a:rPr>
              <a:t>print(</a:t>
            </a:r>
            <a:r>
              <a:rPr lang="en-GB" dirty="0">
                <a:latin typeface=""/>
              </a:rPr>
              <a:t>x</a:t>
            </a:r>
            <a:r>
              <a:rPr lang="en-GB" dirty="0">
                <a:solidFill>
                  <a:srgbClr val="008000"/>
                </a:solidFill>
                <a:latin typeface=""/>
              </a:rPr>
              <a:t>) </a:t>
            </a:r>
            <a:r>
              <a:rPr lang="en-GB" i="1" dirty="0">
                <a:solidFill>
                  <a:srgbClr val="408080"/>
                </a:solidFill>
                <a:latin typeface=""/>
              </a:rPr>
              <a:t>-- prints 10</a:t>
            </a:r>
          </a:p>
        </p:txBody>
      </p:sp>
      <p:sp>
        <p:nvSpPr>
          <p:cNvPr id="6" name="Rectangle 5"/>
          <p:cNvSpPr/>
          <p:nvPr/>
        </p:nvSpPr>
        <p:spPr>
          <a:xfrm>
            <a:off x="4337050" y="3185803"/>
            <a:ext cx="3873500"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latin typeface=""/>
              </a:rPr>
              <a:t>x = Double</a:t>
            </a:r>
          </a:p>
          <a:p>
            <a:r>
              <a:rPr lang="en-GB" dirty="0">
                <a:solidFill>
                  <a:srgbClr val="008000"/>
                </a:solidFill>
                <a:latin typeface=""/>
              </a:rPr>
              <a:t>print(</a:t>
            </a:r>
            <a:r>
              <a:rPr lang="en-GB" dirty="0">
                <a:latin typeface=""/>
              </a:rPr>
              <a:t>type(x)</a:t>
            </a:r>
            <a:r>
              <a:rPr lang="en-GB" dirty="0">
                <a:solidFill>
                  <a:srgbClr val="008000"/>
                </a:solidFill>
                <a:latin typeface=""/>
              </a:rPr>
              <a:t>) </a:t>
            </a:r>
            <a:r>
              <a:rPr lang="en-GB" i="1" dirty="0">
                <a:solidFill>
                  <a:srgbClr val="408080"/>
                </a:solidFill>
                <a:latin typeface=""/>
              </a:rPr>
              <a:t>-- prints "function“</a:t>
            </a:r>
          </a:p>
          <a:p>
            <a:endParaRPr lang="en-GB" i="1" dirty="0">
              <a:solidFill>
                <a:srgbClr val="408080"/>
              </a:solidFill>
              <a:latin typeface=""/>
            </a:endParaRPr>
          </a:p>
          <a:p>
            <a:r>
              <a:rPr lang="en-GB" dirty="0">
                <a:latin typeface=""/>
              </a:rPr>
              <a:t>Double = x(10)</a:t>
            </a:r>
          </a:p>
          <a:p>
            <a:r>
              <a:rPr lang="en-GB" dirty="0">
                <a:solidFill>
                  <a:srgbClr val="008000"/>
                </a:solidFill>
                <a:latin typeface=""/>
              </a:rPr>
              <a:t>print(</a:t>
            </a:r>
            <a:r>
              <a:rPr lang="en-GB" dirty="0">
                <a:latin typeface=""/>
              </a:rPr>
              <a:t>Double</a:t>
            </a:r>
            <a:r>
              <a:rPr lang="en-GB" dirty="0">
                <a:solidFill>
                  <a:srgbClr val="008000"/>
                </a:solidFill>
                <a:latin typeface=""/>
              </a:rPr>
              <a:t>) </a:t>
            </a:r>
            <a:r>
              <a:rPr lang="en-GB" i="1" dirty="0">
                <a:solidFill>
                  <a:srgbClr val="408080"/>
                </a:solidFill>
                <a:latin typeface=""/>
              </a:rPr>
              <a:t>-- prints 20</a:t>
            </a:r>
            <a:endParaRPr lang="en-GB" dirty="0"/>
          </a:p>
        </p:txBody>
      </p:sp>
      <p:sp>
        <p:nvSpPr>
          <p:cNvPr id="9" name="Rectangle 8"/>
          <p:cNvSpPr/>
          <p:nvPr/>
        </p:nvSpPr>
        <p:spPr>
          <a:xfrm>
            <a:off x="2946400" y="4909832"/>
            <a:ext cx="66802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err="1">
                <a:latin typeface=""/>
              </a:rPr>
              <a:t>DoubleDouble</a:t>
            </a:r>
            <a:r>
              <a:rPr lang="en-GB" dirty="0">
                <a:latin typeface=""/>
              </a:rPr>
              <a:t> </a:t>
            </a:r>
            <a:r>
              <a:rPr lang="en-GB" dirty="0">
                <a:solidFill>
                  <a:srgbClr val="666666"/>
                </a:solidFill>
                <a:latin typeface=""/>
              </a:rPr>
              <a:t>= </a:t>
            </a:r>
            <a:r>
              <a:rPr lang="en-GB" dirty="0">
                <a:solidFill>
                  <a:srgbClr val="008000"/>
                </a:solidFill>
                <a:latin typeface=""/>
              </a:rPr>
              <a:t>function(val1, val2) return </a:t>
            </a:r>
            <a:r>
              <a:rPr lang="en-GB" dirty="0">
                <a:latin typeface=""/>
              </a:rPr>
              <a:t>val1 * 2, val2 * 2 </a:t>
            </a:r>
            <a:r>
              <a:rPr lang="en-GB" dirty="0">
                <a:solidFill>
                  <a:srgbClr val="008000"/>
                </a:solidFill>
                <a:latin typeface=""/>
              </a:rPr>
              <a:t>end</a:t>
            </a:r>
          </a:p>
          <a:p>
            <a:r>
              <a:rPr lang="en-GB" dirty="0">
                <a:latin typeface=""/>
              </a:rPr>
              <a:t>x, y </a:t>
            </a:r>
            <a:r>
              <a:rPr lang="en-GB" dirty="0">
                <a:solidFill>
                  <a:srgbClr val="666666"/>
                </a:solidFill>
                <a:latin typeface=""/>
              </a:rPr>
              <a:t>= </a:t>
            </a:r>
            <a:r>
              <a:rPr lang="en-GB" dirty="0" err="1">
                <a:latin typeface=""/>
              </a:rPr>
              <a:t>DoubleDouble</a:t>
            </a:r>
            <a:r>
              <a:rPr lang="en-GB" dirty="0">
                <a:latin typeface=""/>
              </a:rPr>
              <a:t>(2, 4)</a:t>
            </a:r>
          </a:p>
        </p:txBody>
      </p:sp>
    </p:spTree>
    <p:extLst>
      <p:ext uri="{BB962C8B-B14F-4D97-AF65-F5344CB8AC3E}">
        <p14:creationId xmlns:p14="http://schemas.microsoft.com/office/powerpoint/2010/main" val="1280092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19872</TotalTime>
  <Words>4140</Words>
  <Application>Microsoft Office PowerPoint</Application>
  <PresentationFormat>Widescreen</PresentationFormat>
  <Paragraphs>254</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Consolas</vt:lpstr>
      <vt:lpstr>Gill Sans MT</vt:lpstr>
      <vt:lpstr>Parcel</vt:lpstr>
      <vt:lpstr>Scripting Languages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game engine?</dc:title>
  <dc:creator>Chris Janes</dc:creator>
  <cp:lastModifiedBy>Chris Janes</cp:lastModifiedBy>
  <cp:revision>163</cp:revision>
  <dcterms:created xsi:type="dcterms:W3CDTF">2016-09-29T14:51:33Z</dcterms:created>
  <dcterms:modified xsi:type="dcterms:W3CDTF">2017-02-20T10:50:40Z</dcterms:modified>
</cp:coreProperties>
</file>